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3FACAD8-9B44-4391-AD73-DC5F30C23CE1}" type="datetimeFigureOut">
              <a:rPr lang="fa-IR" smtClean="0"/>
              <a:t>03/10/1442</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B5D7AC3-859B-4207-BA66-2CD617F6763F}" type="slidenum">
              <a:rPr lang="fa-IR" smtClean="0"/>
              <a:t>‹#›</a:t>
            </a:fld>
            <a:endParaRPr lang="fa-IR"/>
          </a:p>
        </p:txBody>
      </p:sp>
    </p:spTree>
    <p:extLst>
      <p:ext uri="{BB962C8B-B14F-4D97-AF65-F5344CB8AC3E}">
        <p14:creationId xmlns:p14="http://schemas.microsoft.com/office/powerpoint/2010/main" val="230170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7"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8"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9"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10" name="Freeform 1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077E7985-9BC3-46A4-BA2F-1F07F8F1DFD6}" type="datetimeFigureOut">
              <a:rPr lang="en-US"/>
              <a:pPr>
                <a:defRPr/>
              </a:pPr>
              <a:t>5/14/2021</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fld id="{7171AA5A-FFB7-4BC8-BC17-728C8653DEC9}" type="slidenum">
              <a:rPr lang="en-US" altLang="fa-IR"/>
              <a:pPr/>
              <a:t>‹#›</a:t>
            </a:fld>
            <a:endParaRPr lang="en-US" altLang="fa-IR"/>
          </a:p>
        </p:txBody>
      </p:sp>
    </p:spTree>
    <p:extLst>
      <p:ext uri="{BB962C8B-B14F-4D97-AF65-F5344CB8AC3E}">
        <p14:creationId xmlns:p14="http://schemas.microsoft.com/office/powerpoint/2010/main" val="349972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55B467-7F62-4436-8FFC-D358FCDACF69}" type="datetimeFigureOut">
              <a:rPr lang="en-US"/>
              <a:pPr>
                <a:defRPr/>
              </a:pPr>
              <a:t>5/14/2021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30034C-F592-40A7-904A-488E8577FDFC}" type="slidenum">
              <a:rPr lang="en-US" altLang="fa-IR"/>
              <a:pPr/>
              <a:t>‹#›</a:t>
            </a:fld>
            <a:endParaRPr lang="en-US" altLang="fa-IR"/>
          </a:p>
        </p:txBody>
      </p:sp>
    </p:spTree>
    <p:extLst>
      <p:ext uri="{BB962C8B-B14F-4D97-AF65-F5344CB8AC3E}">
        <p14:creationId xmlns:p14="http://schemas.microsoft.com/office/powerpoint/2010/main" val="52510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7"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8"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9"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10"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A94AE317-B17F-4D56-8E0F-5AEA371EB34C}" type="datetimeFigureOut">
              <a:rPr lang="en-US"/>
              <a:pPr>
                <a:defRPr/>
              </a:pPr>
              <a:t>5/14/2021</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fld id="{49D8E704-11E4-4E3E-95CC-260385EDCB20}" type="slidenum">
              <a:rPr lang="en-US" altLang="fa-IR"/>
              <a:pPr/>
              <a:t>‹#›</a:t>
            </a:fld>
            <a:endParaRPr lang="en-US" altLang="fa-IR"/>
          </a:p>
        </p:txBody>
      </p:sp>
    </p:spTree>
    <p:extLst>
      <p:ext uri="{BB962C8B-B14F-4D97-AF65-F5344CB8AC3E}">
        <p14:creationId xmlns:p14="http://schemas.microsoft.com/office/powerpoint/2010/main" val="39844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3134DE81-1402-4B1B-88B0-37F067AE1658}" type="datetimeFigureOut">
              <a:rPr lang="en-US"/>
              <a:pPr>
                <a:defRPr/>
              </a:pPr>
              <a:t>5/14/2021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ECBE75E-6F0D-4377-9212-563878EE9113}" type="slidenum">
              <a:rPr lang="en-US" altLang="fa-IR"/>
              <a:pPr/>
              <a:t>‹#›</a:t>
            </a:fld>
            <a:endParaRPr lang="en-US" altLang="fa-IR"/>
          </a:p>
        </p:txBody>
      </p:sp>
    </p:spTree>
    <p:extLst>
      <p:ext uri="{BB962C8B-B14F-4D97-AF65-F5344CB8AC3E}">
        <p14:creationId xmlns:p14="http://schemas.microsoft.com/office/powerpoint/2010/main" val="286068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2426910 h 640"/>
              <a:gd name="T6" fmla="*/ 2147483647 w 2706"/>
              <a:gd name="T7" fmla="*/ 47345203 h 640"/>
              <a:gd name="T8" fmla="*/ 2147483647 w 2706"/>
              <a:gd name="T9" fmla="*/ 74755995 h 640"/>
              <a:gd name="T10" fmla="*/ 2147483647 w 2706"/>
              <a:gd name="T11" fmla="*/ 102165671 h 640"/>
              <a:gd name="T12" fmla="*/ 2147483647 w 2706"/>
              <a:gd name="T13" fmla="*/ 134560345 h 640"/>
              <a:gd name="T14" fmla="*/ 2147483647 w 2706"/>
              <a:gd name="T15" fmla="*/ 166953902 h 640"/>
              <a:gd name="T16" fmla="*/ 2088287069 w 2706"/>
              <a:gd name="T17" fmla="*/ 204332458 h 640"/>
              <a:gd name="T18" fmla="*/ 1936864244 w 2706"/>
              <a:gd name="T19" fmla="*/ 241709897 h 640"/>
              <a:gd name="T20" fmla="*/ 1936864244 w 2706"/>
              <a:gd name="T21" fmla="*/ 241709897 h 640"/>
              <a:gd name="T22" fmla="*/ 1663397460 w 2706"/>
              <a:gd name="T23" fmla="*/ 313973394 h 640"/>
              <a:gd name="T24" fmla="*/ 1396711723 w 2706"/>
              <a:gd name="T25" fmla="*/ 378761625 h 640"/>
              <a:gd name="T26" fmla="*/ 1141325958 w 2706"/>
              <a:gd name="T27" fmla="*/ 438565975 h 640"/>
              <a:gd name="T28" fmla="*/ 894980172 w 2706"/>
              <a:gd name="T29" fmla="*/ 495878941 h 640"/>
              <a:gd name="T30" fmla="*/ 659935422 w 2706"/>
              <a:gd name="T31" fmla="*/ 545715527 h 640"/>
              <a:gd name="T32" fmla="*/ 431669593 w 2706"/>
              <a:gd name="T33" fmla="*/ 590569348 h 640"/>
              <a:gd name="T34" fmla="*/ 212444804 w 2706"/>
              <a:gd name="T35" fmla="*/ 632930669 h 640"/>
              <a:gd name="T36" fmla="*/ 0 w 2706"/>
              <a:gd name="T37" fmla="*/ 670308108 h 640"/>
              <a:gd name="T38" fmla="*/ 0 w 2706"/>
              <a:gd name="T39" fmla="*/ 670308108 h 640"/>
              <a:gd name="T40" fmla="*/ 146902836 w 2706"/>
              <a:gd name="T41" fmla="*/ 692735019 h 640"/>
              <a:gd name="T42" fmla="*/ 287026751 w 2706"/>
              <a:gd name="T43" fmla="*/ 712670546 h 640"/>
              <a:gd name="T44" fmla="*/ 422629614 w 2706"/>
              <a:gd name="T45" fmla="*/ 730113574 h 640"/>
              <a:gd name="T46" fmla="*/ 555972483 w 2706"/>
              <a:gd name="T47" fmla="*/ 745064104 h 640"/>
              <a:gd name="T48" fmla="*/ 684795362 w 2706"/>
              <a:gd name="T49" fmla="*/ 760015749 h 640"/>
              <a:gd name="T50" fmla="*/ 809098253 w 2706"/>
              <a:gd name="T51" fmla="*/ 769982396 h 640"/>
              <a:gd name="T52" fmla="*/ 928881154 w 2706"/>
              <a:gd name="T53" fmla="*/ 779950160 h 640"/>
              <a:gd name="T54" fmla="*/ 1046404060 w 2706"/>
              <a:gd name="T55" fmla="*/ 787425425 h 640"/>
              <a:gd name="T56" fmla="*/ 1161665909 w 2706"/>
              <a:gd name="T57" fmla="*/ 792409307 h 640"/>
              <a:gd name="T58" fmla="*/ 1272408832 w 2706"/>
              <a:gd name="T59" fmla="*/ 794901806 h 640"/>
              <a:gd name="T60" fmla="*/ 1378630703 w 2706"/>
              <a:gd name="T61" fmla="*/ 797393188 h 640"/>
              <a:gd name="T62" fmla="*/ 1482593642 w 2706"/>
              <a:gd name="T63" fmla="*/ 797393188 h 640"/>
              <a:gd name="T64" fmla="*/ 1584295524 w 2706"/>
              <a:gd name="T65" fmla="*/ 794901806 h 640"/>
              <a:gd name="T66" fmla="*/ 1683738474 w 2706"/>
              <a:gd name="T67" fmla="*/ 792409307 h 640"/>
              <a:gd name="T68" fmla="*/ 1778660372 w 2706"/>
              <a:gd name="T69" fmla="*/ 787425425 h 640"/>
              <a:gd name="T70" fmla="*/ 1871322275 w 2706"/>
              <a:gd name="T71" fmla="*/ 779950160 h 640"/>
              <a:gd name="T72" fmla="*/ 1959464189 w 2706"/>
              <a:gd name="T73" fmla="*/ 772474896 h 640"/>
              <a:gd name="T74" fmla="*/ 2047606104 w 2706"/>
              <a:gd name="T75" fmla="*/ 762507132 h 640"/>
              <a:gd name="T76" fmla="*/ 2131228029 w 2706"/>
              <a:gd name="T77" fmla="*/ 750047985 h 640"/>
              <a:gd name="T78" fmla="*/ 2147483647 w 2706"/>
              <a:gd name="T79" fmla="*/ 737588839 h 640"/>
              <a:gd name="T80" fmla="*/ 2147483647 w 2706"/>
              <a:gd name="T81" fmla="*/ 722637193 h 640"/>
              <a:gd name="T82" fmla="*/ 2147483647 w 2706"/>
              <a:gd name="T83" fmla="*/ 707686664 h 640"/>
              <a:gd name="T84" fmla="*/ 2147483647 w 2706"/>
              <a:gd name="T85" fmla="*/ 690243636 h 640"/>
              <a:gd name="T86" fmla="*/ 2147483647 w 2706"/>
              <a:gd name="T87" fmla="*/ 672800607 h 640"/>
              <a:gd name="T88" fmla="*/ 2147483647 w 2706"/>
              <a:gd name="T89" fmla="*/ 652866196 h 640"/>
              <a:gd name="T90" fmla="*/ 2147483647 w 2706"/>
              <a:gd name="T91" fmla="*/ 632930669 h 640"/>
              <a:gd name="T92" fmla="*/ 2147483647 w 2706"/>
              <a:gd name="T93" fmla="*/ 610503759 h 640"/>
              <a:gd name="T94" fmla="*/ 2147483647 w 2706"/>
              <a:gd name="T95" fmla="*/ 588077965 h 640"/>
              <a:gd name="T96" fmla="*/ 2147483647 w 2706"/>
              <a:gd name="T97" fmla="*/ 538240263 h 640"/>
              <a:gd name="T98" fmla="*/ 2147483647 w 2706"/>
              <a:gd name="T99" fmla="*/ 485911178 h 640"/>
              <a:gd name="T100" fmla="*/ 2147483647 w 2706"/>
              <a:gd name="T101" fmla="*/ 485911178 h 640"/>
              <a:gd name="T102" fmla="*/ 2147483647 w 2706"/>
              <a:gd name="T103" fmla="*/ 483419795 h 640"/>
              <a:gd name="T104" fmla="*/ 2147483647 w 2706"/>
              <a:gd name="T105" fmla="*/ 48341979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 name="Freeform 18"/>
          <p:cNvSpPr>
            <a:spLocks/>
          </p:cNvSpPr>
          <p:nvPr/>
        </p:nvSpPr>
        <p:spPr bwMode="hidden">
          <a:xfrm>
            <a:off x="2619375" y="4075113"/>
            <a:ext cx="5545138" cy="850900"/>
          </a:xfrm>
          <a:custGeom>
            <a:avLst/>
            <a:gdLst>
              <a:gd name="T0" fmla="*/ 2147483647 w 5216"/>
              <a:gd name="T1" fmla="*/ 890318333 h 762"/>
              <a:gd name="T2" fmla="*/ 2147483647 w 5216"/>
              <a:gd name="T3" fmla="*/ 855403517 h 762"/>
              <a:gd name="T4" fmla="*/ 2147483647 w 5216"/>
              <a:gd name="T5" fmla="*/ 760636483 h 762"/>
              <a:gd name="T6" fmla="*/ 2147483647 w 5216"/>
              <a:gd name="T7" fmla="*/ 633448150 h 762"/>
              <a:gd name="T8" fmla="*/ 2147483647 w 5216"/>
              <a:gd name="T9" fmla="*/ 466356850 h 762"/>
              <a:gd name="T10" fmla="*/ 2147483647 w 5216"/>
              <a:gd name="T11" fmla="*/ 369095183 h 762"/>
              <a:gd name="T12" fmla="*/ 2147483647 w 5216"/>
              <a:gd name="T13" fmla="*/ 294278517 h 762"/>
              <a:gd name="T14" fmla="*/ 2147483647 w 5216"/>
              <a:gd name="T15" fmla="*/ 229438150 h 762"/>
              <a:gd name="T16" fmla="*/ 2147483647 w 5216"/>
              <a:gd name="T17" fmla="*/ 174571850 h 762"/>
              <a:gd name="T18" fmla="*/ 2147483647 w 5216"/>
              <a:gd name="T19" fmla="*/ 127188333 h 762"/>
              <a:gd name="T20" fmla="*/ 1966522170 w 5216"/>
              <a:gd name="T21" fmla="*/ 89780000 h 762"/>
              <a:gd name="T22" fmla="*/ 1507667316 w 5216"/>
              <a:gd name="T23" fmla="*/ 34914817 h 762"/>
              <a:gd name="T24" fmla="*/ 1096279949 w 5216"/>
              <a:gd name="T25" fmla="*/ 4988150 h 762"/>
              <a:gd name="T26" fmla="*/ 727838697 w 5216"/>
              <a:gd name="T27" fmla="*/ 0 h 762"/>
              <a:gd name="T28" fmla="*/ 404605842 w 5216"/>
              <a:gd name="T29" fmla="*/ 12469817 h 762"/>
              <a:gd name="T30" fmla="*/ 124320165 w 5216"/>
              <a:gd name="T31" fmla="*/ 39901850 h 762"/>
              <a:gd name="T32" fmla="*/ 0 w 5216"/>
              <a:gd name="T33" fmla="*/ 59853333 h 762"/>
              <a:gd name="T34" fmla="*/ 354878201 w 5216"/>
              <a:gd name="T35" fmla="*/ 107236850 h 762"/>
              <a:gd name="T36" fmla="*/ 736880376 w 5216"/>
              <a:gd name="T37" fmla="*/ 174571850 h 762"/>
              <a:gd name="T38" fmla="*/ 1146007590 w 5216"/>
              <a:gd name="T39" fmla="*/ 261858333 h 762"/>
              <a:gd name="T40" fmla="*/ 1584518931 w 5216"/>
              <a:gd name="T41" fmla="*/ 369095183 h 762"/>
              <a:gd name="T42" fmla="*/ 1984604465 w 5216"/>
              <a:gd name="T43" fmla="*/ 471345000 h 762"/>
              <a:gd name="T44" fmla="*/ 2147483647 w 5216"/>
              <a:gd name="T45" fmla="*/ 643423333 h 762"/>
              <a:gd name="T46" fmla="*/ 2147483647 w 5216"/>
              <a:gd name="T47" fmla="*/ 713251850 h 762"/>
              <a:gd name="T48" fmla="*/ 2147483647 w 5216"/>
              <a:gd name="T49" fmla="*/ 773105183 h 762"/>
              <a:gd name="T50" fmla="*/ 2147483647 w 5216"/>
              <a:gd name="T51" fmla="*/ 825476850 h 762"/>
              <a:gd name="T52" fmla="*/ 2147483647 w 5216"/>
              <a:gd name="T53" fmla="*/ 865379817 h 762"/>
              <a:gd name="T54" fmla="*/ 2147483647 w 5216"/>
              <a:gd name="T55" fmla="*/ 900293517 h 762"/>
              <a:gd name="T56" fmla="*/ 2147483647 w 5216"/>
              <a:gd name="T57" fmla="*/ 922738517 h 762"/>
              <a:gd name="T58" fmla="*/ 2147483647 w 5216"/>
              <a:gd name="T59" fmla="*/ 940196483 h 762"/>
              <a:gd name="T60" fmla="*/ 2147483647 w 5216"/>
              <a:gd name="T61" fmla="*/ 950171667 h 762"/>
              <a:gd name="T62" fmla="*/ 2147483647 w 5216"/>
              <a:gd name="T63" fmla="*/ 950171667 h 762"/>
              <a:gd name="T64" fmla="*/ 2147483647 w 5216"/>
              <a:gd name="T65" fmla="*/ 945183517 h 762"/>
              <a:gd name="T66" fmla="*/ 2147483647 w 5216"/>
              <a:gd name="T67" fmla="*/ 932714817 h 762"/>
              <a:gd name="T68" fmla="*/ 2147483647 w 5216"/>
              <a:gd name="T69" fmla="*/ 912763333 h 762"/>
              <a:gd name="T70" fmla="*/ 2147483647 w 5216"/>
              <a:gd name="T71" fmla="*/ 89031833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7" name="Freeform 22"/>
          <p:cNvSpPr>
            <a:spLocks/>
          </p:cNvSpPr>
          <p:nvPr/>
        </p:nvSpPr>
        <p:spPr bwMode="hidden">
          <a:xfrm>
            <a:off x="2828925" y="4087813"/>
            <a:ext cx="5467350" cy="774700"/>
          </a:xfrm>
          <a:custGeom>
            <a:avLst/>
            <a:gdLst>
              <a:gd name="T0" fmla="*/ 0 w 5144"/>
              <a:gd name="T1" fmla="*/ 87226308 h 694"/>
              <a:gd name="T2" fmla="*/ 0 w 5144"/>
              <a:gd name="T3" fmla="*/ 87226308 h 694"/>
              <a:gd name="T4" fmla="*/ 20333568 w 5144"/>
              <a:gd name="T5" fmla="*/ 82242107 h 694"/>
              <a:gd name="T6" fmla="*/ 81336397 w 5144"/>
              <a:gd name="T7" fmla="*/ 69781047 h 694"/>
              <a:gd name="T8" fmla="*/ 185266001 w 5144"/>
              <a:gd name="T9" fmla="*/ 52335785 h 694"/>
              <a:gd name="T10" fmla="*/ 253046686 w 5144"/>
              <a:gd name="T11" fmla="*/ 42367383 h 694"/>
              <a:gd name="T12" fmla="*/ 332123444 w 5144"/>
              <a:gd name="T13" fmla="*/ 32397865 h 694"/>
              <a:gd name="T14" fmla="*/ 420237697 w 5144"/>
              <a:gd name="T15" fmla="*/ 24922121 h 694"/>
              <a:gd name="T16" fmla="*/ 521907662 w 5144"/>
              <a:gd name="T17" fmla="*/ 17445262 h 694"/>
              <a:gd name="T18" fmla="*/ 632615122 w 5144"/>
              <a:gd name="T19" fmla="*/ 9968402 h 694"/>
              <a:gd name="T20" fmla="*/ 756879357 w 5144"/>
              <a:gd name="T21" fmla="*/ 4984201 h 694"/>
              <a:gd name="T22" fmla="*/ 892439664 w 5144"/>
              <a:gd name="T23" fmla="*/ 2492659 h 694"/>
              <a:gd name="T24" fmla="*/ 1039297107 w 5144"/>
              <a:gd name="T25" fmla="*/ 0 h 694"/>
              <a:gd name="T26" fmla="*/ 1197450622 w 5144"/>
              <a:gd name="T27" fmla="*/ 2492659 h 694"/>
              <a:gd name="T28" fmla="*/ 1366901272 w 5144"/>
              <a:gd name="T29" fmla="*/ 7476860 h 694"/>
              <a:gd name="T30" fmla="*/ 1549907633 w 5144"/>
              <a:gd name="T31" fmla="*/ 17445262 h 694"/>
              <a:gd name="T32" fmla="*/ 1744211130 w 5144"/>
              <a:gd name="T33" fmla="*/ 29906322 h 694"/>
              <a:gd name="T34" fmla="*/ 1949811762 w 5144"/>
              <a:gd name="T35" fmla="*/ 49843126 h 694"/>
              <a:gd name="T36" fmla="*/ 2147483647 w 5144"/>
              <a:gd name="T37" fmla="*/ 72272589 h 694"/>
              <a:gd name="T38" fmla="*/ 2147483647 w 5144"/>
              <a:gd name="T39" fmla="*/ 99687369 h 694"/>
              <a:gd name="T40" fmla="*/ 2147483647 w 5144"/>
              <a:gd name="T41" fmla="*/ 132085234 h 694"/>
              <a:gd name="T42" fmla="*/ 2147483647 w 5144"/>
              <a:gd name="T43" fmla="*/ 171959958 h 694"/>
              <a:gd name="T44" fmla="*/ 2147483647 w 5144"/>
              <a:gd name="T45" fmla="*/ 216818883 h 694"/>
              <a:gd name="T46" fmla="*/ 2147483647 w 5144"/>
              <a:gd name="T47" fmla="*/ 269154668 h 694"/>
              <a:gd name="T48" fmla="*/ 2147483647 w 5144"/>
              <a:gd name="T49" fmla="*/ 331458855 h 694"/>
              <a:gd name="T50" fmla="*/ 2147483647 w 5144"/>
              <a:gd name="T51" fmla="*/ 398747244 h 694"/>
              <a:gd name="T52" fmla="*/ 2147483647 w 5144"/>
              <a:gd name="T53" fmla="*/ 473512491 h 694"/>
              <a:gd name="T54" fmla="*/ 2147483647 w 5144"/>
              <a:gd name="T55" fmla="*/ 558247257 h 694"/>
              <a:gd name="T56" fmla="*/ 2147483647 w 5144"/>
              <a:gd name="T57" fmla="*/ 650456650 h 694"/>
              <a:gd name="T58" fmla="*/ 2147483647 w 5144"/>
              <a:gd name="T59" fmla="*/ 752636678 h 694"/>
              <a:gd name="T60" fmla="*/ 2147483647 w 5144"/>
              <a:gd name="T61" fmla="*/ 864783991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8" name="Freeform 26"/>
          <p:cNvSpPr>
            <a:spLocks/>
          </p:cNvSpPr>
          <p:nvPr/>
        </p:nvSpPr>
        <p:spPr bwMode="hidden">
          <a:xfrm>
            <a:off x="5610225" y="4073525"/>
            <a:ext cx="3306763" cy="652463"/>
          </a:xfrm>
          <a:custGeom>
            <a:avLst/>
            <a:gdLst>
              <a:gd name="T0" fmla="*/ 0 w 3112"/>
              <a:gd name="T1" fmla="*/ 728951997 h 584"/>
              <a:gd name="T2" fmla="*/ 0 w 3112"/>
              <a:gd name="T3" fmla="*/ 728951997 h 584"/>
              <a:gd name="T4" fmla="*/ 101618145 w 3112"/>
              <a:gd name="T5" fmla="*/ 698994561 h 584"/>
              <a:gd name="T6" fmla="*/ 379372423 w 3112"/>
              <a:gd name="T7" fmla="*/ 621606192 h 584"/>
              <a:gd name="T8" fmla="*/ 571317689 w 3112"/>
              <a:gd name="T9" fmla="*/ 569181237 h 584"/>
              <a:gd name="T10" fmla="*/ 792617915 w 3112"/>
              <a:gd name="T11" fmla="*/ 511764493 h 584"/>
              <a:gd name="T12" fmla="*/ 1038759242 w 3112"/>
              <a:gd name="T13" fmla="*/ 449353726 h 584"/>
              <a:gd name="T14" fmla="*/ 1302965568 w 3112"/>
              <a:gd name="T15" fmla="*/ 381951170 h 584"/>
              <a:gd name="T16" fmla="*/ 1582977838 w 3112"/>
              <a:gd name="T17" fmla="*/ 317044508 h 584"/>
              <a:gd name="T18" fmla="*/ 1869766210 w 3112"/>
              <a:gd name="T19" fmla="*/ 252137846 h 584"/>
              <a:gd name="T20" fmla="*/ 2147483647 w 3112"/>
              <a:gd name="T21" fmla="*/ 192224091 h 584"/>
              <a:gd name="T22" fmla="*/ 2147483647 w 3112"/>
              <a:gd name="T23" fmla="*/ 134806230 h 584"/>
              <a:gd name="T24" fmla="*/ 2147483647 w 3112"/>
              <a:gd name="T25" fmla="*/ 109841699 h 584"/>
              <a:gd name="T26" fmla="*/ 2147483647 w 3112"/>
              <a:gd name="T27" fmla="*/ 84878286 h 584"/>
              <a:gd name="T28" fmla="*/ 2147483647 w 3112"/>
              <a:gd name="T29" fmla="*/ 64906662 h 584"/>
              <a:gd name="T30" fmla="*/ 2147483647 w 3112"/>
              <a:gd name="T31" fmla="*/ 44935037 h 584"/>
              <a:gd name="T32" fmla="*/ 2147483647 w 3112"/>
              <a:gd name="T33" fmla="*/ 29957436 h 584"/>
              <a:gd name="T34" fmla="*/ 2147483647 w 3112"/>
              <a:gd name="T35" fmla="*/ 17474613 h 584"/>
              <a:gd name="T36" fmla="*/ 2147483647 w 3112"/>
              <a:gd name="T37" fmla="*/ 7488800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9" name="Freeform 10"/>
          <p:cNvSpPr>
            <a:spLocks/>
          </p:cNvSpPr>
          <p:nvPr/>
        </p:nvSpPr>
        <p:spPr bwMode="hidden">
          <a:xfrm>
            <a:off x="211138" y="4059238"/>
            <a:ext cx="8723312" cy="1328737"/>
          </a:xfrm>
          <a:custGeom>
            <a:avLst/>
            <a:gdLst>
              <a:gd name="T0" fmla="*/ 2147483647 w 8196"/>
              <a:gd name="T1" fmla="*/ 636203066 h 1192"/>
              <a:gd name="T2" fmla="*/ 2147483647 w 8196"/>
              <a:gd name="T3" fmla="*/ 708272557 h 1192"/>
              <a:gd name="T4" fmla="*/ 2147483647 w 8196"/>
              <a:gd name="T5" fmla="*/ 770402158 h 1192"/>
              <a:gd name="T6" fmla="*/ 2147483647 w 8196"/>
              <a:gd name="T7" fmla="*/ 827560144 h 1192"/>
              <a:gd name="T8" fmla="*/ 2147483647 w 8196"/>
              <a:gd name="T9" fmla="*/ 872293546 h 1192"/>
              <a:gd name="T10" fmla="*/ 2147483647 w 8196"/>
              <a:gd name="T11" fmla="*/ 907085945 h 1192"/>
              <a:gd name="T12" fmla="*/ 2147483647 w 8196"/>
              <a:gd name="T13" fmla="*/ 931937340 h 1192"/>
              <a:gd name="T14" fmla="*/ 2147483647 w 8196"/>
              <a:gd name="T15" fmla="*/ 946848846 h 1192"/>
              <a:gd name="T16" fmla="*/ 2147483647 w 8196"/>
              <a:gd name="T17" fmla="*/ 944363037 h 1192"/>
              <a:gd name="T18" fmla="*/ 2147483647 w 8196"/>
              <a:gd name="T19" fmla="*/ 931937340 h 1192"/>
              <a:gd name="T20" fmla="*/ 2147483647 w 8196"/>
              <a:gd name="T21" fmla="*/ 902115443 h 1192"/>
              <a:gd name="T22" fmla="*/ 2147483647 w 8196"/>
              <a:gd name="T23" fmla="*/ 857382041 h 1192"/>
              <a:gd name="T24" fmla="*/ 2147483647 w 8196"/>
              <a:gd name="T25" fmla="*/ 797738247 h 1192"/>
              <a:gd name="T26" fmla="*/ 2147483647 w 8196"/>
              <a:gd name="T27" fmla="*/ 718213560 h 1192"/>
              <a:gd name="T28" fmla="*/ 2147483647 w 8196"/>
              <a:gd name="T29" fmla="*/ 621291560 h 1192"/>
              <a:gd name="T30" fmla="*/ 2147483647 w 8196"/>
              <a:gd name="T31" fmla="*/ 504488666 h 1192"/>
              <a:gd name="T32" fmla="*/ 2147483647 w 8196"/>
              <a:gd name="T33" fmla="*/ 367804880 h 1192"/>
              <a:gd name="T34" fmla="*/ 2147483647 w 8196"/>
              <a:gd name="T35" fmla="*/ 298220083 h 1192"/>
              <a:gd name="T36" fmla="*/ 2147483647 w 8196"/>
              <a:gd name="T37" fmla="*/ 183901883 h 1192"/>
              <a:gd name="T38" fmla="*/ 2147483647 w 8196"/>
              <a:gd name="T39" fmla="*/ 101891388 h 1192"/>
              <a:gd name="T40" fmla="*/ 2147483647 w 8196"/>
              <a:gd name="T41" fmla="*/ 44733403 h 1192"/>
              <a:gd name="T42" fmla="*/ 2011879287 w 8196"/>
              <a:gd name="T43" fmla="*/ 12425697 h 1192"/>
              <a:gd name="T44" fmla="*/ 1656175490 w 8196"/>
              <a:gd name="T45" fmla="*/ 0 h 1192"/>
              <a:gd name="T46" fmla="*/ 1338986883 w 8196"/>
              <a:gd name="T47" fmla="*/ 4970502 h 1192"/>
              <a:gd name="T48" fmla="*/ 1058048554 w 8196"/>
              <a:gd name="T49" fmla="*/ 24851395 h 1192"/>
              <a:gd name="T50" fmla="*/ 811095593 w 8196"/>
              <a:gd name="T51" fmla="*/ 54673292 h 1192"/>
              <a:gd name="T52" fmla="*/ 600391847 w 8196"/>
              <a:gd name="T53" fmla="*/ 91951499 h 1192"/>
              <a:gd name="T54" fmla="*/ 423672404 w 8196"/>
              <a:gd name="T55" fmla="*/ 134199093 h 1192"/>
              <a:gd name="T56" fmla="*/ 280938329 w 8196"/>
              <a:gd name="T57" fmla="*/ 178932495 h 1192"/>
              <a:gd name="T58" fmla="*/ 167656607 w 8196"/>
              <a:gd name="T59" fmla="*/ 218694281 h 1192"/>
              <a:gd name="T60" fmla="*/ 54374886 w 8196"/>
              <a:gd name="T61" fmla="*/ 268398186 h 1192"/>
              <a:gd name="T62" fmla="*/ 0 w 8196"/>
              <a:gd name="T63" fmla="*/ 298220083 h 1192"/>
              <a:gd name="T64" fmla="*/ 2147483647 w 8196"/>
              <a:gd name="T65" fmla="*/ 1481159409 h 1192"/>
              <a:gd name="T66" fmla="*/ 2147483647 w 8196"/>
              <a:gd name="T67" fmla="*/ 1473704213 h 1192"/>
              <a:gd name="T68" fmla="*/ 2147483647 w 8196"/>
              <a:gd name="T69" fmla="*/ 633717257 h 1192"/>
              <a:gd name="T70" fmla="*/ 2147483647 w 8196"/>
              <a:gd name="T71" fmla="*/ 63620306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A819F2BC-B005-4FB9-8FCB-353D0612EEFF}" type="datetimeFigureOut">
              <a:rPr lang="en-US"/>
              <a:pPr>
                <a:defRPr/>
              </a:pPr>
              <a:t>5/14/2021</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fld id="{73A7C0A0-A3A3-412E-A092-9117C1CFC787}" type="slidenum">
              <a:rPr lang="en-US" altLang="fa-IR"/>
              <a:pPr/>
              <a:t>‹#›</a:t>
            </a:fld>
            <a:endParaRPr lang="en-US" altLang="fa-IR"/>
          </a:p>
        </p:txBody>
      </p:sp>
    </p:spTree>
    <p:extLst>
      <p:ext uri="{BB962C8B-B14F-4D97-AF65-F5344CB8AC3E}">
        <p14:creationId xmlns:p14="http://schemas.microsoft.com/office/powerpoint/2010/main" val="23936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6DDF720-4B1B-4B34-BC37-C7FF75672D1C}" type="datetimeFigureOut">
              <a:rPr lang="en-US"/>
              <a:pPr>
                <a:defRPr/>
              </a:pPr>
              <a:t>5/14/2021</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027C603E-7BB1-4534-8B5E-F8F0A8C5A289}" type="slidenum">
              <a:rPr lang="en-US" altLang="fa-IR"/>
              <a:pPr/>
              <a:t>‹#›</a:t>
            </a:fld>
            <a:endParaRPr lang="en-US" altLang="fa-IR"/>
          </a:p>
        </p:txBody>
      </p:sp>
    </p:spTree>
    <p:extLst>
      <p:ext uri="{BB962C8B-B14F-4D97-AF65-F5344CB8AC3E}">
        <p14:creationId xmlns:p14="http://schemas.microsoft.com/office/powerpoint/2010/main" val="122462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DA0AE69-C96C-4D0B-BDD6-130E553BA988}" type="datetimeFigureOut">
              <a:rPr lang="en-US"/>
              <a:pPr>
                <a:defRPr/>
              </a:pPr>
              <a:t>5/14/2021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5BB1710-EABE-468C-BBD4-DE188B619F22}" type="slidenum">
              <a:rPr lang="en-US" altLang="fa-IR"/>
              <a:pPr/>
              <a:t>‹#›</a:t>
            </a:fld>
            <a:endParaRPr lang="en-US" altLang="fa-IR"/>
          </a:p>
        </p:txBody>
      </p:sp>
    </p:spTree>
    <p:extLst>
      <p:ext uri="{BB962C8B-B14F-4D97-AF65-F5344CB8AC3E}">
        <p14:creationId xmlns:p14="http://schemas.microsoft.com/office/powerpoint/2010/main" val="89909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0D64092-B502-407C-94A1-836CFB07123F}" type="datetimeFigureOut">
              <a:rPr lang="en-US"/>
              <a:pPr>
                <a:defRPr/>
              </a:pPr>
              <a:t>5/14/2021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C6B26BC-8FFB-4D7E-B407-5B551D2A0B4C}" type="slidenum">
              <a:rPr lang="en-US" altLang="fa-IR"/>
              <a:pPr/>
              <a:t>‹#›</a:t>
            </a:fld>
            <a:endParaRPr lang="en-US" altLang="fa-IR"/>
          </a:p>
        </p:txBody>
      </p:sp>
    </p:spTree>
    <p:extLst>
      <p:ext uri="{BB962C8B-B14F-4D97-AF65-F5344CB8AC3E}">
        <p14:creationId xmlns:p14="http://schemas.microsoft.com/office/powerpoint/2010/main" val="391839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5"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7"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8" name="Freeform 25"/>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9" name="Date Placeholder 1"/>
          <p:cNvSpPr>
            <a:spLocks noGrp="1"/>
          </p:cNvSpPr>
          <p:nvPr>
            <p:ph type="dt" sz="half" idx="10"/>
          </p:nvPr>
        </p:nvSpPr>
        <p:spPr/>
        <p:txBody>
          <a:bodyPr/>
          <a:lstStyle>
            <a:lvl1pPr>
              <a:defRPr/>
            </a:lvl1pPr>
          </a:lstStyle>
          <a:p>
            <a:pPr>
              <a:defRPr/>
            </a:pPr>
            <a:fld id="{3DC1019E-6E31-478F-AB5A-829BDD671DFD}" type="datetimeFigureOut">
              <a:rPr lang="en-US"/>
              <a:pPr>
                <a:defRPr/>
              </a:pPr>
              <a:t>5/14/2021</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fld id="{40C3299F-28A9-45CB-8CE7-74F94FFF6342}" type="slidenum">
              <a:rPr lang="en-US" altLang="fa-IR"/>
              <a:pPr/>
              <a:t>‹#›</a:t>
            </a:fld>
            <a:endParaRPr lang="en-US" altLang="fa-IR"/>
          </a:p>
        </p:txBody>
      </p:sp>
    </p:spTree>
    <p:extLst>
      <p:ext uri="{BB962C8B-B14F-4D97-AF65-F5344CB8AC3E}">
        <p14:creationId xmlns:p14="http://schemas.microsoft.com/office/powerpoint/2010/main" val="40802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8"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9"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10"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11"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79E9EFBC-2E21-4C48-B094-0346485E426D}" type="datetimeFigureOut">
              <a:rPr lang="en-US"/>
              <a:pPr>
                <a:defRPr/>
              </a:pPr>
              <a:t>5/14/2021</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fld id="{E115FFD4-4052-4F58-83C0-1C7A42CCC013}" type="slidenum">
              <a:rPr lang="en-US" altLang="fa-IR"/>
              <a:pPr/>
              <a:t>‹#›</a:t>
            </a:fld>
            <a:endParaRPr lang="en-US" altLang="fa-IR"/>
          </a:p>
        </p:txBody>
      </p:sp>
    </p:spTree>
    <p:extLst>
      <p:ext uri="{BB962C8B-B14F-4D97-AF65-F5344CB8AC3E}">
        <p14:creationId xmlns:p14="http://schemas.microsoft.com/office/powerpoint/2010/main" val="366003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8"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9"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10"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11" name="Freeform 2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B5A2420-7FE8-4CC3-A780-0ACD22095E93}" type="datetimeFigureOut">
              <a:rPr lang="en-US"/>
              <a:pPr>
                <a:defRPr/>
              </a:pPr>
              <a:t>5/14/2021</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fld id="{5CED50B1-57D2-46B5-BB02-91602F5A6150}" type="slidenum">
              <a:rPr lang="en-US" altLang="fa-IR"/>
              <a:pPr/>
              <a:t>‹#›</a:t>
            </a:fld>
            <a:endParaRPr lang="en-US" altLang="fa-IR"/>
          </a:p>
        </p:txBody>
      </p:sp>
    </p:spTree>
    <p:extLst>
      <p:ext uri="{BB962C8B-B14F-4D97-AF65-F5344CB8AC3E}">
        <p14:creationId xmlns:p14="http://schemas.microsoft.com/office/powerpoint/2010/main" val="149289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34"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35"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1036"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useBgFill="1">
          <p:nvSpPr>
            <p:cNvPr id="1037" name="Freeform 10"/>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F907632F-A596-487A-860C-02C9B5726347}" type="datetimeFigureOut">
              <a:rPr lang="en-US"/>
              <a:pPr>
                <a:defRPr/>
              </a:pPr>
              <a:t>5/14/2021</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C02A9DBF-37C8-4058-A3F5-5170CD9358DC}" type="slidenum">
              <a:rPr lang="en-US" altLang="fa-IR"/>
              <a:pPr/>
              <a:t>‹#›</a:t>
            </a:fld>
            <a:endParaRPr lang="en-US" altLang="fa-I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Tree>
  </p:cSld>
  <p:clrMap bg1="lt1" tx1="dk1" bg2="lt2" tx2="dk2" accent1="accent1" accent2="accent2" accent3="accent3" accent4="accent4" accent5="accent5" accent6="accent6" hlink="hlink" folHlink="folHlink"/>
  <p:sldLayoutIdLst>
    <p:sldLayoutId id="2147483717" r:id="rId1"/>
    <p:sldLayoutId id="2147483712" r:id="rId2"/>
    <p:sldLayoutId id="2147483718" r:id="rId3"/>
    <p:sldLayoutId id="2147483713" r:id="rId4"/>
    <p:sldLayoutId id="2147483714" r:id="rId5"/>
    <p:sldLayoutId id="2147483715" r:id="rId6"/>
    <p:sldLayoutId id="2147483719" r:id="rId7"/>
    <p:sldLayoutId id="2147483720" r:id="rId8"/>
    <p:sldLayoutId id="2147483721" r:id="rId9"/>
    <p:sldLayoutId id="2147483716" r:id="rId10"/>
    <p:sldLayoutId id="2147483722"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107504" y="1052736"/>
            <a:ext cx="8642350" cy="4536554"/>
          </a:xfrm>
        </p:spPr>
        <p:txBody>
          <a:bodyPr>
            <a:normAutofit fontScale="90000"/>
          </a:bodyPr>
          <a:lstStyle/>
          <a:p>
            <a:pPr eaLnBrk="1" hangingPunct="1"/>
            <a:r>
              <a:rPr lang="fa-IR" altLang="fa-IR" sz="11500" dirty="0" smtClean="0">
                <a:latin typeface="IranNastaliq" panose="02000503000000020003" pitchFamily="2" charset="0"/>
                <a:cs typeface="IranNastaliq" panose="02000503000000020003" pitchFamily="2" charset="0"/>
              </a:rPr>
              <a:t>سیره خانوادگی- </a:t>
            </a:r>
            <a:r>
              <a:rPr lang="fa-IR" altLang="fa-IR" sz="11500" dirty="0" smtClean="0">
                <a:latin typeface="IranNastaliq" panose="02000503000000020003" pitchFamily="2" charset="0"/>
                <a:cs typeface="IranNastaliq" panose="02000503000000020003" pitchFamily="2" charset="0"/>
              </a:rPr>
              <a:t>اصل</a:t>
            </a:r>
            <a:r>
              <a:rPr lang="en-US" altLang="fa-IR" sz="11500" dirty="0" smtClean="0">
                <a:latin typeface="IranNastaliq" panose="02000503000000020003" pitchFamily="2" charset="0"/>
                <a:cs typeface="IranNastaliq" panose="02000503000000020003" pitchFamily="2" charset="0"/>
              </a:rPr>
              <a:t/>
            </a:r>
            <a:br>
              <a:rPr lang="en-US" altLang="fa-IR" sz="11500" dirty="0" smtClean="0">
                <a:latin typeface="IranNastaliq" panose="02000503000000020003" pitchFamily="2" charset="0"/>
                <a:cs typeface="IranNastaliq" panose="02000503000000020003" pitchFamily="2" charset="0"/>
              </a:rPr>
            </a:br>
            <a:r>
              <a:rPr lang="en-US" altLang="fa-IR" sz="11500" dirty="0">
                <a:latin typeface="IranNastaliq" panose="02000503000000020003" pitchFamily="2" charset="0"/>
                <a:cs typeface="IranNastaliq" panose="02000503000000020003" pitchFamily="2" charset="0"/>
              </a:rPr>
              <a:t/>
            </a:r>
            <a:br>
              <a:rPr lang="en-US" altLang="fa-IR" sz="11500" dirty="0">
                <a:latin typeface="IranNastaliq" panose="02000503000000020003" pitchFamily="2" charset="0"/>
                <a:cs typeface="IranNastaliq" panose="02000503000000020003" pitchFamily="2" charset="0"/>
              </a:rPr>
            </a:br>
            <a:r>
              <a:rPr lang="fa-IR" altLang="fa-IR" sz="11500" dirty="0" smtClean="0">
                <a:latin typeface="IranNastaliq" panose="02000503000000020003" pitchFamily="2" charset="0"/>
                <a:cs typeface="IranNastaliq" panose="02000503000000020003" pitchFamily="2" charset="0"/>
              </a:rPr>
              <a:t> </a:t>
            </a:r>
            <a:r>
              <a:rPr lang="fa-IR" altLang="fa-IR" sz="11500" dirty="0" smtClean="0">
                <a:latin typeface="IranNastaliq" panose="02000503000000020003" pitchFamily="2" charset="0"/>
                <a:cs typeface="IranNastaliq" panose="02000503000000020003" pitchFamily="2" charset="0"/>
              </a:rPr>
              <a:t>نفی خشونت</a:t>
            </a:r>
            <a:endParaRPr lang="en-US" altLang="fa-IR" sz="11500" dirty="0" smtClean="0">
              <a:latin typeface="IranNastaliq" panose="02000503000000020003" pitchFamily="2" charset="0"/>
              <a:cs typeface="IranNastaliq" panose="02000503000000020003"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00213"/>
            <a:ext cx="8642350" cy="5041900"/>
          </a:xfrm>
        </p:spPr>
        <p:txBody>
          <a:bodyPr rtlCol="0">
            <a:normAutofit lnSpcReduction="10000"/>
          </a:bodyPr>
          <a:lstStyle/>
          <a:p>
            <a:pPr marL="274320" indent="-274320" algn="just" rtl="1" eaLnBrk="1" fontAlgn="auto" hangingPunct="1">
              <a:spcAft>
                <a:spcPts val="0"/>
              </a:spcAft>
              <a:defRPr/>
            </a:pPr>
            <a:r>
              <a:rPr lang="fa-IR" sz="4000" dirty="0">
                <a:cs typeface="2  Mehr" pitchFamily="2" charset="-78"/>
              </a:rPr>
              <a:t>شبهه؛ </a:t>
            </a:r>
            <a:r>
              <a:rPr lang="fa-IR" sz="4000" b="1" dirty="0">
                <a:latin typeface="Arabic Typesetting" pitchFamily="66" charset="-78"/>
                <a:ea typeface="Cambria Math"/>
                <a:cs typeface="Arabic Typesetting" pitchFamily="66" charset="-78"/>
              </a:rPr>
              <a:t>⟫الرِّجالُ قَوَّامُونَ عَلَى النِّساءِ...وَاللاَّتي‏تَخافُونَ نُشُوزَهُنَّ فَعِظُوهُنَّ وَاهْجُرُوهُنَّ فِي الْمَضاجِعِ وَ اضْرِبُوهُن⟪</a:t>
            </a:r>
            <a:r>
              <a:rPr lang="fa-IR" sz="2800" b="1" dirty="0">
                <a:latin typeface="Arabic Typesetting" pitchFamily="66" charset="-78"/>
                <a:ea typeface="Cambria Math"/>
                <a:cs typeface="Arabic Typesetting" pitchFamily="66" charset="-78"/>
              </a:rPr>
              <a:t> </a:t>
            </a:r>
            <a:r>
              <a:rPr lang="fa-IR" sz="1200" dirty="0">
                <a:latin typeface="Cambria Math"/>
                <a:ea typeface="Cambria Math"/>
                <a:cs typeface="2  Mehr" pitchFamily="2" charset="-78"/>
              </a:rPr>
              <a:t>نساء 34</a:t>
            </a:r>
          </a:p>
          <a:p>
            <a:pPr marL="274320" indent="-274320" algn="just" rtl="1" eaLnBrk="1" fontAlgn="auto" hangingPunct="1">
              <a:spcAft>
                <a:spcPts val="0"/>
              </a:spcAft>
              <a:defRPr/>
            </a:pPr>
            <a:r>
              <a:rPr lang="fa-IR" sz="3200" b="1" dirty="0" smtClean="0">
                <a:cs typeface="B Badr" pitchFamily="2" charset="-78"/>
              </a:rPr>
              <a:t>7- باید به زمان نزول آیات و اصل تدریج درآموزش دین توجه داشت. (مانند برده داری که اسلام به وجود آورنده آن نبود ولی آن را مدیریت کرد). </a:t>
            </a:r>
          </a:p>
          <a:p>
            <a:pPr marL="0" indent="0" algn="just" rtl="1" eaLnBrk="1" fontAlgn="auto" hangingPunct="1">
              <a:spcAft>
                <a:spcPts val="0"/>
              </a:spcAft>
              <a:buFont typeface="Symbol" panose="05050102010706020507" pitchFamily="18" charset="2"/>
              <a:buNone/>
              <a:defRPr/>
            </a:pPr>
            <a:r>
              <a:rPr lang="fa-IR" sz="3200" b="1" dirty="0">
                <a:cs typeface="B Badr" pitchFamily="2" charset="-78"/>
              </a:rPr>
              <a:t> </a:t>
            </a:r>
            <a:r>
              <a:rPr lang="fa-IR" sz="3200" b="1" dirty="0" smtClean="0">
                <a:cs typeface="B Badr" pitchFamily="2" charset="-78"/>
              </a:rPr>
              <a:t>              </a:t>
            </a:r>
            <a:r>
              <a:rPr lang="fa-IR" sz="3200" b="1" dirty="0" smtClean="0">
                <a:latin typeface="Franklin Gothic Book"/>
                <a:cs typeface="B Badr" pitchFamily="2" charset="-78"/>
              </a:rPr>
              <a:t>{</a:t>
            </a:r>
            <a:r>
              <a:rPr lang="fa-IR" sz="3200" b="1" dirty="0" smtClean="0">
                <a:cs typeface="B Badr" pitchFamily="2" charset="-78"/>
              </a:rPr>
              <a:t>در واقع جهت گیری آیه تحدیدی است، نه تأییدی</a:t>
            </a:r>
            <a:r>
              <a:rPr lang="fa-IR" sz="3200" b="1" dirty="0">
                <a:latin typeface="Franklin Gothic Book"/>
                <a:cs typeface="B Badr" pitchFamily="2" charset="-78"/>
              </a:rPr>
              <a:t>}</a:t>
            </a:r>
            <a:endParaRPr lang="fa-IR" sz="3200" b="1" dirty="0" smtClean="0">
              <a:cs typeface="B Badr" pitchFamily="2" charset="-78"/>
            </a:endParaRPr>
          </a:p>
          <a:p>
            <a:pPr marL="274320" indent="-274320" algn="just" rtl="1" eaLnBrk="1" fontAlgn="auto" hangingPunct="1">
              <a:spcAft>
                <a:spcPts val="0"/>
              </a:spcAft>
              <a:defRPr/>
            </a:pPr>
            <a:r>
              <a:rPr lang="fa-IR" sz="3200" b="1" dirty="0" smtClean="0">
                <a:cs typeface="B Badr" pitchFamily="2" charset="-78"/>
              </a:rPr>
              <a:t>8- توجه به شیوه و سفارشات اهل البیت علیهم السلام </a:t>
            </a:r>
          </a:p>
          <a:p>
            <a:pPr marL="274320" indent="-274320" algn="just" rtl="1" eaLnBrk="1" fontAlgn="auto" hangingPunct="1">
              <a:spcAft>
                <a:spcPts val="0"/>
              </a:spcAft>
              <a:defRPr/>
            </a:pPr>
            <a:r>
              <a:rPr lang="fa-IR" sz="3200" b="1" dirty="0" smtClean="0">
                <a:cs typeface="B Badr" pitchFamily="2" charset="-78"/>
              </a:rPr>
              <a:t>9- برای زدن قیودی مطرح شده که عملا راه زدن را بسته است. (در واقع آیه کنایی است و از باب تهدید و نه تثبیت). </a:t>
            </a:r>
            <a:endParaRPr lang="en-US" sz="3200" b="1" dirty="0">
              <a:cs typeface="B Badr" pitchFamily="2" charset="-78"/>
            </a:endParaRPr>
          </a:p>
        </p:txBody>
      </p:sp>
      <p:sp>
        <p:nvSpPr>
          <p:cNvPr id="17411" name="Title 2"/>
          <p:cNvSpPr>
            <a:spLocks noGrp="1"/>
          </p:cNvSpPr>
          <p:nvPr>
            <p:ph type="title"/>
          </p:nvPr>
        </p:nvSpPr>
        <p:spPr/>
        <p:txBody>
          <a:bodyPr/>
          <a:lstStyle/>
          <a:p>
            <a:pPr algn="r" rtl="1"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5084762"/>
          </a:xfrm>
        </p:spPr>
        <p:txBody>
          <a:bodyPr rtlCol="0">
            <a:normAutofit/>
          </a:bodyPr>
          <a:lstStyle/>
          <a:p>
            <a:pPr marL="0" indent="0" algn="just" rtl="1" eaLnBrk="1" fontAlgn="auto" hangingPunct="1">
              <a:spcAft>
                <a:spcPts val="0"/>
              </a:spcAft>
              <a:buFont typeface="Symbol" panose="05050102010706020507" pitchFamily="18" charset="2"/>
              <a:buNone/>
              <a:defRPr/>
            </a:pPr>
            <a:r>
              <a:rPr lang="fa-IR" sz="3200" b="1" dirty="0" smtClean="0">
                <a:cs typeface="2  Mehr" pitchFamily="2" charset="-78"/>
              </a:rPr>
              <a:t>گوش جان به کلام معصومان؛</a:t>
            </a:r>
          </a:p>
          <a:p>
            <a:pPr marL="274320" indent="-274320" algn="just" rtl="1" eaLnBrk="1" fontAlgn="auto" hangingPunct="1">
              <a:spcAft>
                <a:spcPts val="0"/>
              </a:spcAft>
              <a:defRPr/>
            </a:pPr>
            <a:r>
              <a:rPr lang="fa-IR" sz="3200" b="1" dirty="0" smtClean="0">
                <a:cs typeface="B Badr" pitchFamily="2" charset="-78"/>
              </a:rPr>
              <a:t>رسول الله صلی الله علیه و آله: من </a:t>
            </a:r>
            <a:r>
              <a:rPr lang="fa-IR" sz="3200" b="1" dirty="0">
                <a:cs typeface="B Badr" pitchFamily="2" charset="-78"/>
              </a:rPr>
              <a:t>آذى مؤمنا فقد آذاني و من آذاني فقد آذى الله عز و جل و من آذى الله فهو ملعون في التوراة و الإنجيل و الزبور و </a:t>
            </a:r>
            <a:r>
              <a:rPr lang="fa-IR" sz="3200" b="1" dirty="0" smtClean="0">
                <a:cs typeface="B Badr" pitchFamily="2" charset="-78"/>
              </a:rPr>
              <a:t>الفرقان. </a:t>
            </a:r>
            <a:r>
              <a:rPr lang="fa-IR" sz="1800" b="1" dirty="0">
                <a:cs typeface="B Badr" pitchFamily="2" charset="-78"/>
              </a:rPr>
              <a:t>روضةالواعظين  </a:t>
            </a:r>
            <a:r>
              <a:rPr lang="fa-IR" sz="1800" b="1" dirty="0" smtClean="0">
                <a:cs typeface="B Badr" pitchFamily="2" charset="-78"/>
              </a:rPr>
              <a:t>2/ </a:t>
            </a:r>
            <a:r>
              <a:rPr lang="fa-IR" sz="1800" b="1" dirty="0">
                <a:cs typeface="B Badr" pitchFamily="2" charset="-78"/>
              </a:rPr>
              <a:t>293 </a:t>
            </a:r>
            <a:endParaRPr lang="fa-IR" sz="1800" b="1" dirty="0" smtClean="0">
              <a:cs typeface="B Badr" pitchFamily="2" charset="-78"/>
            </a:endParaRPr>
          </a:p>
          <a:p>
            <a:pPr marL="274320" indent="-274320" algn="just" rtl="1" eaLnBrk="1" fontAlgn="auto" hangingPunct="1">
              <a:spcAft>
                <a:spcPts val="0"/>
              </a:spcAft>
              <a:defRPr/>
            </a:pPr>
            <a:r>
              <a:rPr lang="fa-IR" sz="3200" b="1" dirty="0">
                <a:cs typeface="B Badr" pitchFamily="2" charset="-78"/>
              </a:rPr>
              <a:t>رسول الله صلی الله علیه و آله: </a:t>
            </a:r>
            <a:r>
              <a:rPr lang="fa-IR" sz="3200" b="1" dirty="0" smtClean="0">
                <a:cs typeface="B Badr" pitchFamily="2" charset="-78"/>
              </a:rPr>
              <a:t>من </a:t>
            </a:r>
            <a:r>
              <a:rPr lang="fa-IR" sz="3200" b="1" dirty="0">
                <a:cs typeface="B Badr" pitchFamily="2" charset="-78"/>
              </a:rPr>
              <a:t>آذى مؤمنا فقيرا بغير حق فكأنما هدم مكة عشر مرات و البيت المعمور و كأنما قتل ألف ملك من المقربين </a:t>
            </a:r>
            <a:r>
              <a:rPr lang="fa-IR" sz="3200" b="1" dirty="0" smtClean="0">
                <a:cs typeface="B Badr" pitchFamily="2" charset="-78"/>
              </a:rPr>
              <a:t>. </a:t>
            </a:r>
            <a:r>
              <a:rPr lang="fa-IR" sz="1800" b="1" dirty="0">
                <a:cs typeface="B Badr" pitchFamily="2" charset="-78"/>
              </a:rPr>
              <a:t>إرشادالقلوب1/ 194 </a:t>
            </a: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en-US" sz="3200" b="1" dirty="0">
              <a:cs typeface="B Badr" pitchFamily="2" charset="-78"/>
            </a:endParaRPr>
          </a:p>
        </p:txBody>
      </p:sp>
      <p:sp>
        <p:nvSpPr>
          <p:cNvPr id="18435"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4968875"/>
          </a:xfrm>
        </p:spPr>
        <p:txBody>
          <a:bodyPr rtlCol="0">
            <a:normAutofit/>
          </a:bodyPr>
          <a:lstStyle/>
          <a:p>
            <a:pPr marL="0" indent="0" algn="just" rtl="1" eaLnBrk="1" fontAlgn="auto" hangingPunct="1">
              <a:spcAft>
                <a:spcPts val="0"/>
              </a:spcAft>
              <a:buFont typeface="Symbol" panose="05050102010706020507" pitchFamily="18" charset="2"/>
              <a:buNone/>
              <a:defRPr/>
            </a:pPr>
            <a:r>
              <a:rPr lang="fa-IR" sz="3200" b="1" dirty="0">
                <a:cs typeface="2  Mehr" pitchFamily="2" charset="-78"/>
              </a:rPr>
              <a:t>گوش جان به کلام معصومان؛</a:t>
            </a:r>
          </a:p>
          <a:p>
            <a:pPr marL="274320" indent="-274320" algn="just" rtl="1" eaLnBrk="1" fontAlgn="auto" hangingPunct="1">
              <a:spcAft>
                <a:spcPts val="0"/>
              </a:spcAft>
              <a:defRPr/>
            </a:pPr>
            <a:r>
              <a:rPr lang="fa-IR" sz="3200" b="1" dirty="0" smtClean="0">
                <a:cs typeface="B Badr" pitchFamily="2" charset="-78"/>
              </a:rPr>
              <a:t> </a:t>
            </a:r>
            <a:r>
              <a:rPr lang="fa-IR" sz="3200" b="1" dirty="0">
                <a:cs typeface="B Badr" pitchFamily="2" charset="-78"/>
              </a:rPr>
              <a:t>رسول الله صلی الله علیه و آله: </a:t>
            </a:r>
            <a:r>
              <a:rPr lang="fa-IR" sz="3200" b="1" dirty="0" smtClean="0">
                <a:cs typeface="B Badr" pitchFamily="2" charset="-78"/>
              </a:rPr>
              <a:t>من </a:t>
            </a:r>
            <a:r>
              <a:rPr lang="fa-IR" sz="3200" b="1" dirty="0">
                <a:cs typeface="B Badr" pitchFamily="2" charset="-78"/>
              </a:rPr>
              <a:t>نَظَرَ إِلَى مُؤْمِنٍ نَظْرَةً يُخِيفُهُ بِهَا أَخَافَهُ اللَّهُ تَعَالَى يَوْمَ لَا ظِلَّ إِلَّا ظِلُّه</a:t>
            </a:r>
            <a:r>
              <a:rPr lang="fa-IR" sz="3200" b="1" dirty="0" smtClean="0">
                <a:cs typeface="B Badr" pitchFamily="2" charset="-78"/>
              </a:rPr>
              <a:t>‏... . </a:t>
            </a:r>
            <a:r>
              <a:rPr lang="fa-IR" sz="1800" b="1" dirty="0" smtClean="0">
                <a:cs typeface="B Badr" pitchFamily="2" charset="-78"/>
              </a:rPr>
              <a:t>جامع</a:t>
            </a:r>
            <a:r>
              <a:rPr lang="fa-IR" sz="1800" b="1" dirty="0">
                <a:cs typeface="B Badr" pitchFamily="2" charset="-78"/>
              </a:rPr>
              <a:t>‏الأخبار  </a:t>
            </a:r>
            <a:r>
              <a:rPr lang="fa-IR" sz="1800" b="1" dirty="0" smtClean="0">
                <a:cs typeface="B Badr" pitchFamily="2" charset="-78"/>
              </a:rPr>
              <a:t>147</a:t>
            </a:r>
          </a:p>
          <a:p>
            <a:pPr marL="274320" indent="-274320" algn="just" rtl="1" eaLnBrk="1" fontAlgn="auto" hangingPunct="1">
              <a:spcAft>
                <a:spcPts val="0"/>
              </a:spcAft>
              <a:defRPr/>
            </a:pPr>
            <a:r>
              <a:rPr lang="fa-IR" sz="3200" b="1" dirty="0" smtClean="0">
                <a:cs typeface="B Badr" pitchFamily="2" charset="-78"/>
              </a:rPr>
              <a:t>... يَا </a:t>
            </a:r>
            <a:r>
              <a:rPr lang="fa-IR" sz="3200" b="1" dirty="0">
                <a:cs typeface="B Badr" pitchFamily="2" charset="-78"/>
              </a:rPr>
              <a:t>عَلِيُّ لِكُلِّ ذَنْبٍ تَوْبَةٌ إِلَّا سُوءَ الْخُلُقِ فَإِنَّ صَاحِبَهُ كُلَّمَا خَرَجَ مِنْ ذَنْبٍ دَخَلَ </a:t>
            </a:r>
            <a:r>
              <a:rPr lang="fa-IR" sz="3200" b="1" dirty="0" smtClean="0">
                <a:cs typeface="B Badr" pitchFamily="2" charset="-78"/>
              </a:rPr>
              <a:t>فِي ذَنْبٍ...  </a:t>
            </a:r>
            <a:r>
              <a:rPr lang="fa-IR" sz="1600" b="1" dirty="0" smtClean="0">
                <a:cs typeface="B Badr" pitchFamily="2" charset="-78"/>
              </a:rPr>
              <a:t>من</a:t>
            </a:r>
            <a:r>
              <a:rPr lang="fa-IR" sz="1600" b="1" dirty="0">
                <a:cs typeface="B Badr" pitchFamily="2" charset="-78"/>
              </a:rPr>
              <a:t>‏لايحضره‏</a:t>
            </a:r>
            <a:r>
              <a:rPr lang="fa-IR" sz="1600" b="1" dirty="0" smtClean="0">
                <a:cs typeface="B Badr" pitchFamily="2" charset="-78"/>
              </a:rPr>
              <a:t>الفقيه4/ 352</a:t>
            </a:r>
          </a:p>
          <a:p>
            <a:pPr marL="274320" indent="-274320" algn="just" rtl="1" eaLnBrk="1" fontAlgn="auto" hangingPunct="1">
              <a:spcAft>
                <a:spcPts val="0"/>
              </a:spcAft>
              <a:defRPr/>
            </a:pPr>
            <a:r>
              <a:rPr lang="fa-IR" sz="3200" b="1" dirty="0">
                <a:cs typeface="B Badr" pitchFamily="2" charset="-78"/>
              </a:rPr>
              <a:t> رسول الله صلی الله علیه و آله: </a:t>
            </a:r>
            <a:r>
              <a:rPr lang="fa-IR" sz="3200" b="1" dirty="0" smtClean="0">
                <a:cs typeface="B Badr" pitchFamily="2" charset="-78"/>
              </a:rPr>
              <a:t>قَالَ </a:t>
            </a:r>
            <a:r>
              <a:rPr lang="fa-IR" sz="3200" b="1" dirty="0">
                <a:cs typeface="B Badr" pitchFamily="2" charset="-78"/>
              </a:rPr>
              <a:t>اللَّهُ تَبَارَكَ وَ تَعَالَى مَنْ أَهَانَ لِي وَلِيّاً فَقَدْ أَرْصَدَ لِمُحَارَبَتِي </a:t>
            </a:r>
            <a:r>
              <a:rPr lang="fa-IR" sz="3200" b="1" dirty="0" smtClean="0">
                <a:cs typeface="B Badr" pitchFamily="2" charset="-78"/>
              </a:rPr>
              <a:t>. </a:t>
            </a:r>
            <a:r>
              <a:rPr lang="fa-IR" sz="1600" b="1" dirty="0">
                <a:cs typeface="B Badr" pitchFamily="2" charset="-78"/>
              </a:rPr>
              <a:t>الكافي 2/ 351</a:t>
            </a:r>
          </a:p>
          <a:p>
            <a:pPr marL="0" indent="0" algn="just" rtl="1" eaLnBrk="1" fontAlgn="auto" hangingPunct="1">
              <a:spcAft>
                <a:spcPts val="0"/>
              </a:spcAft>
              <a:buFont typeface="Symbol" panose="05050102010706020507" pitchFamily="18" charset="2"/>
              <a:buNone/>
              <a:defRPr/>
            </a:pPr>
            <a:endParaRPr lang="fa-IR" sz="3200" b="1" dirty="0">
              <a:cs typeface="B Badr" pitchFamily="2" charset="-78"/>
            </a:endParaRP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en-US" sz="3200" b="1" dirty="0">
              <a:cs typeface="B Badr" pitchFamily="2" charset="-78"/>
            </a:endParaRPr>
          </a:p>
        </p:txBody>
      </p:sp>
      <p:sp>
        <p:nvSpPr>
          <p:cNvPr id="19459"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250825" y="1628775"/>
            <a:ext cx="8642350" cy="5229225"/>
          </a:xfrm>
        </p:spPr>
        <p:txBody>
          <a:bodyPr/>
          <a:lstStyle/>
          <a:p>
            <a:pPr marL="0" indent="0" algn="just" rtl="1" eaLnBrk="1" hangingPunct="1">
              <a:buFont typeface="Symbol" panose="05050102010706020507" pitchFamily="18" charset="2"/>
              <a:buNone/>
              <a:defRPr/>
            </a:pPr>
            <a:r>
              <a:rPr lang="fa-IR" sz="3200" b="1" dirty="0" smtClean="0">
                <a:cs typeface="2  Mehr" pitchFamily="2" charset="-78"/>
              </a:rPr>
              <a:t>گوش جان به کلام معصومان؛</a:t>
            </a:r>
          </a:p>
          <a:p>
            <a:pPr algn="just" rtl="1" eaLnBrk="1" hangingPunct="1">
              <a:defRPr/>
            </a:pPr>
            <a:r>
              <a:rPr lang="fa-IR" sz="3200" b="1" dirty="0" smtClean="0">
                <a:cs typeface="B Badr" pitchFamily="2" charset="-78"/>
              </a:rPr>
              <a:t> رسول الله صلی الله علیه و آله: من كَانَ لَهُ امْرَأَةٌ تُؤْذِيهِ لَمْ يَقْبَلِ اللَّهُ صَلَاتَهَا وَ لَا حَسَنَةً مِنْ عَمَلِهَا حَتَّى تُعِينَهُ وَ تُرْضِيَهُ وَ إِنْ صَامَتِ الدَّهْرَ وَ قَامَتْ وَ أَعْتَقَتِ الرِّقَابَ وَ أَنْفَقَتِ الْأَمْوَالَ فِي سَبِيلِ اللَّهِ وَ كَانَتْ أَوَّلَ مَنْ تَرِدُ النَّار. </a:t>
            </a:r>
            <a:r>
              <a:rPr lang="fa-IR" sz="1800" b="1" dirty="0" smtClean="0">
                <a:cs typeface="B Badr" pitchFamily="2" charset="-78"/>
              </a:rPr>
              <a:t>أعلام‏الدين  414</a:t>
            </a:r>
          </a:p>
          <a:p>
            <a:pPr algn="just" rtl="1" eaLnBrk="1" hangingPunct="1">
              <a:defRPr/>
            </a:pPr>
            <a:r>
              <a:rPr lang="fa-IR" sz="3200" b="1" dirty="0" smtClean="0">
                <a:cs typeface="B Badr" pitchFamily="2" charset="-78"/>
              </a:rPr>
              <a:t> امام صادق علیه السلام: مَلْعُونَةٌ مَلْعُونَةٌ امْرَأَةٌ تُؤْذِي زَوْجَهَا وَ تَغُمُّهُ وَ سَعِيدَةٌ سَعِيدَةٌ امْرَأَةٌ تُكْرِمُ زَوْجَهَا وَ لَا تُؤْذِيهِ وَ تُطِيعُهُ فِي جَمِيعِ أَحْوَالِهِ . </a:t>
            </a:r>
            <a:r>
              <a:rPr lang="fa-IR" sz="1800" b="1" dirty="0">
                <a:cs typeface="B Badr" pitchFamily="2" charset="-78"/>
              </a:rPr>
              <a:t>كنزالفوائد 1/ 149</a:t>
            </a:r>
          </a:p>
          <a:p>
            <a:pPr algn="just" rtl="1" eaLnBrk="1" hangingPunct="1">
              <a:defRPr/>
            </a:pPr>
            <a:r>
              <a:rPr lang="fa-IR" sz="3200" b="1" dirty="0" smtClean="0">
                <a:cs typeface="B Badr" pitchFamily="2" charset="-78"/>
              </a:rPr>
              <a:t>امام صادق علیه السلام: اُّیّمَا امْرَأَةٍ قَالَتْ لِزَوْجِهَا مَا رَأَيْتُ قَطُّ مِنْ وَجْهِكَ خَيْراً فَقَدْ حَبِطَ عَمَلُه . </a:t>
            </a:r>
            <a:r>
              <a:rPr lang="fa-IR" sz="1800" b="1" dirty="0">
                <a:cs typeface="B Badr" pitchFamily="2" charset="-78"/>
              </a:rPr>
              <a:t>من‏لايحضره‏الفقيه 3/ 440 </a:t>
            </a:r>
            <a:endParaRPr lang="en-US" sz="1800" b="1" dirty="0">
              <a:cs typeface="B Badr" pitchFamily="2" charset="-78"/>
            </a:endParaRPr>
          </a:p>
        </p:txBody>
      </p:sp>
      <p:sp>
        <p:nvSpPr>
          <p:cNvPr id="20483"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4968875"/>
          </a:xfrm>
        </p:spPr>
        <p:txBody>
          <a:bodyPr/>
          <a:lstStyle/>
          <a:p>
            <a:pPr algn="just" rtl="1" eaLnBrk="1" hangingPunct="1"/>
            <a:r>
              <a:rPr lang="fa-IR" altLang="fa-IR" sz="3200" b="1" smtClean="0">
                <a:cs typeface="B Badr" panose="00000400000000000000" pitchFamily="2" charset="-78"/>
              </a:rPr>
              <a:t> _  قِيلَ لِرَسُولِ اللَّهِ صلی الله علیه و آله: إِنَّ فُلَانَةَ تَصُومُ النَّهَارَ وَ تَقُومُ اللَّيْلَ وَ هِيَ سَيِّئَةُ الْخُلُقِ تُؤْذِي جِيرَانَهَا بِلِسَانِهَا فَقَالَ لَا خَيْرَ فِيهَا هِيَ مِنْ أَهْلِ النَّارِ.  </a:t>
            </a:r>
            <a:r>
              <a:rPr lang="fa-IR" altLang="fa-IR" sz="1800" b="1" smtClean="0">
                <a:cs typeface="B Badr" panose="00000400000000000000" pitchFamily="2" charset="-78"/>
              </a:rPr>
              <a:t>مجموعةورام 1/ 90 </a:t>
            </a:r>
          </a:p>
          <a:p>
            <a:pPr algn="just" rtl="1" eaLnBrk="1" hangingPunct="1"/>
            <a:r>
              <a:rPr lang="fa-IR" altLang="fa-IR" sz="3200" b="1" smtClean="0">
                <a:cs typeface="B Badr" panose="00000400000000000000" pitchFamily="2" charset="-78"/>
              </a:rPr>
              <a:t> _ جواب پیامبر صلی الله علیه و آله به مادر «سعد بن معاذ» وقتی بعد از تشییع جنازه پسرش به آن شکل گفت: بهشت بر تو گوارا باد: «َ إِنَّ سَعْداً قَدْ أَصَابَتْهُ ضَمَّةٌ ... إِنَّهُ كَانَ فِي خُلُقِهِ مَعَ أَهْلِهِ سُوءٌ ».  </a:t>
            </a:r>
            <a:r>
              <a:rPr lang="fa-IR" altLang="fa-IR" sz="1600" b="1" smtClean="0">
                <a:cs typeface="B Badr" panose="00000400000000000000" pitchFamily="2" charset="-78"/>
              </a:rPr>
              <a:t>الأمالي‏للصدوق 384    المجلس الحادي و الستون - الأمالي‏للطوسي  427    [15]</a:t>
            </a:r>
          </a:p>
          <a:p>
            <a:pPr algn="just" rtl="1" eaLnBrk="1" hangingPunct="1"/>
            <a:endParaRPr lang="en-US" altLang="fa-IR" sz="3200" b="1" smtClean="0">
              <a:cs typeface="B Badr" panose="00000400000000000000" pitchFamily="2" charset="-78"/>
            </a:endParaRPr>
          </a:p>
        </p:txBody>
      </p:sp>
      <p:sp>
        <p:nvSpPr>
          <p:cNvPr id="9219" name="Title 2"/>
          <p:cNvSpPr>
            <a:spLocks noGrp="1"/>
          </p:cNvSpPr>
          <p:nvPr>
            <p:ph type="title"/>
          </p:nvPr>
        </p:nvSpPr>
        <p:spPr>
          <a:xfrm>
            <a:off x="250825" y="338138"/>
            <a:ext cx="8642350" cy="1252537"/>
          </a:xfrm>
        </p:spPr>
        <p:txBody>
          <a:bodyPr/>
          <a:lstStyle/>
          <a:p>
            <a:pPr algn="r" rtl="1"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628775"/>
            <a:ext cx="8642350" cy="5229225"/>
          </a:xfrm>
        </p:spPr>
        <p:txBody>
          <a:bodyPr rtlCol="0">
            <a:normAutofit/>
          </a:bodyPr>
          <a:lstStyle/>
          <a:p>
            <a:pPr marL="0" indent="0" algn="r" rtl="1" eaLnBrk="1" fontAlgn="auto" hangingPunct="1">
              <a:spcAft>
                <a:spcPts val="0"/>
              </a:spcAft>
              <a:buFont typeface="Symbol" panose="05050102010706020507" pitchFamily="18" charset="2"/>
              <a:buNone/>
              <a:defRPr/>
            </a:pPr>
            <a:r>
              <a:rPr lang="fa-IR" sz="3200" b="1" dirty="0" smtClean="0">
                <a:cs typeface="2  Mehr" pitchFamily="2" charset="-78"/>
              </a:rPr>
              <a:t> جلوه هایی از خشونت گفتاری؛</a:t>
            </a:r>
          </a:p>
          <a:p>
            <a:pPr marL="274320" indent="-274320" algn="r" rtl="1" eaLnBrk="1" fontAlgn="auto" hangingPunct="1">
              <a:spcAft>
                <a:spcPts val="0"/>
              </a:spcAft>
              <a:defRPr/>
            </a:pPr>
            <a:r>
              <a:rPr lang="fa-IR" sz="3200" b="1" dirty="0" smtClean="0">
                <a:cs typeface="B Badr" pitchFamily="2" charset="-78"/>
              </a:rPr>
              <a:t>1- دشنام دهی و ناسزاگویی</a:t>
            </a:r>
          </a:p>
          <a:p>
            <a:pPr marL="274320" indent="-274320" algn="r" rtl="1" eaLnBrk="1" fontAlgn="auto" hangingPunct="1">
              <a:spcAft>
                <a:spcPts val="0"/>
              </a:spcAft>
              <a:defRPr/>
            </a:pPr>
            <a:r>
              <a:rPr lang="fa-IR" sz="3200" b="1" dirty="0" smtClean="0">
                <a:cs typeface="B Badr" pitchFamily="2" charset="-78"/>
              </a:rPr>
              <a:t>2- مسخره کردن</a:t>
            </a:r>
          </a:p>
          <a:p>
            <a:pPr marL="274320" indent="-274320" algn="r" rtl="1" eaLnBrk="1" fontAlgn="auto" hangingPunct="1">
              <a:spcAft>
                <a:spcPts val="0"/>
              </a:spcAft>
              <a:defRPr/>
            </a:pPr>
            <a:r>
              <a:rPr lang="fa-IR" sz="3200" b="1" dirty="0" smtClean="0">
                <a:cs typeface="B Badr" pitchFamily="2" charset="-78"/>
              </a:rPr>
              <a:t>3- سرزنش نمودن </a:t>
            </a:r>
          </a:p>
          <a:p>
            <a:pPr marL="274320" indent="-274320" algn="r" rtl="1" eaLnBrk="1" fontAlgn="auto" hangingPunct="1">
              <a:spcAft>
                <a:spcPts val="0"/>
              </a:spcAft>
              <a:defRPr/>
            </a:pPr>
            <a:r>
              <a:rPr lang="fa-IR" sz="3200" b="1" dirty="0" smtClean="0">
                <a:cs typeface="B Badr" pitchFamily="2" charset="-78"/>
              </a:rPr>
              <a:t>4- بهتان زدن </a:t>
            </a:r>
          </a:p>
          <a:p>
            <a:pPr marL="274320" indent="-274320" algn="r" rtl="1" eaLnBrk="1" fontAlgn="auto" hangingPunct="1">
              <a:spcAft>
                <a:spcPts val="0"/>
              </a:spcAft>
              <a:defRPr/>
            </a:pPr>
            <a:r>
              <a:rPr lang="fa-IR" sz="3200" b="1" dirty="0" smtClean="0">
                <a:cs typeface="B Badr" pitchFamily="2" charset="-78"/>
              </a:rPr>
              <a:t>5- لعنت کردن </a:t>
            </a:r>
          </a:p>
          <a:p>
            <a:pPr marL="274320" indent="-274320" algn="r" rtl="1" eaLnBrk="1" fontAlgn="auto" hangingPunct="1">
              <a:spcAft>
                <a:spcPts val="0"/>
              </a:spcAft>
              <a:defRPr/>
            </a:pPr>
            <a:r>
              <a:rPr lang="fa-IR" sz="3200" b="1" dirty="0" smtClean="0">
                <a:cs typeface="B Badr" pitchFamily="2" charset="-78"/>
              </a:rPr>
              <a:t>6- منت گذاشتن </a:t>
            </a:r>
          </a:p>
          <a:p>
            <a:pPr marL="274320" indent="-274320" algn="r" rtl="1" eaLnBrk="1" fontAlgn="auto" hangingPunct="1">
              <a:spcAft>
                <a:spcPts val="0"/>
              </a:spcAft>
              <a:defRPr/>
            </a:pPr>
            <a:r>
              <a:rPr lang="fa-IR" sz="3200" b="1" dirty="0" smtClean="0">
                <a:cs typeface="B Badr" pitchFamily="2" charset="-78"/>
              </a:rPr>
              <a:t>7- مشاجره کردن </a:t>
            </a:r>
            <a:endParaRPr lang="en-US" sz="3200" b="1" dirty="0">
              <a:cs typeface="B Badr" pitchFamily="2" charset="-78"/>
            </a:endParaRPr>
          </a:p>
        </p:txBody>
      </p:sp>
      <p:sp>
        <p:nvSpPr>
          <p:cNvPr id="10243" name="Title 2"/>
          <p:cNvSpPr>
            <a:spLocks noGrp="1"/>
          </p:cNvSpPr>
          <p:nvPr>
            <p:ph type="title"/>
          </p:nvPr>
        </p:nvSpPr>
        <p:spPr/>
        <p:txBody>
          <a:bodyPr/>
          <a:lstStyle/>
          <a:p>
            <a:pPr algn="r" rtl="1"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628775"/>
            <a:ext cx="8642350" cy="5229225"/>
          </a:xfrm>
        </p:spPr>
        <p:txBody>
          <a:bodyPr rtlCol="0">
            <a:normAutofit/>
          </a:bodyPr>
          <a:lstStyle/>
          <a:p>
            <a:pPr marL="0" indent="0" algn="just" rtl="1" eaLnBrk="1" fontAlgn="auto" hangingPunct="1">
              <a:spcAft>
                <a:spcPts val="0"/>
              </a:spcAft>
              <a:buFont typeface="Symbol" panose="05050102010706020507" pitchFamily="18" charset="2"/>
              <a:buNone/>
              <a:defRPr/>
            </a:pPr>
            <a:r>
              <a:rPr lang="fa-IR" sz="3200" dirty="0" smtClean="0"/>
              <a:t>   </a:t>
            </a:r>
            <a:r>
              <a:rPr lang="fa-IR" sz="3200" dirty="0" smtClean="0">
                <a:cs typeface="2  Mehr" pitchFamily="2" charset="-78"/>
              </a:rPr>
              <a:t>جلوه هایی از خشونت رفتاری؛</a:t>
            </a:r>
          </a:p>
          <a:p>
            <a:pPr marL="274320" indent="-274320" algn="just" rtl="1" eaLnBrk="1" fontAlgn="auto" hangingPunct="1">
              <a:spcAft>
                <a:spcPts val="0"/>
              </a:spcAft>
              <a:defRPr/>
            </a:pPr>
            <a:r>
              <a:rPr lang="fa-IR" sz="3200" b="1" dirty="0" smtClean="0">
                <a:cs typeface="B Badr" pitchFamily="2" charset="-78"/>
              </a:rPr>
              <a:t>1- ترشرویی:</a:t>
            </a:r>
          </a:p>
          <a:p>
            <a:pPr marL="0" indent="0" algn="just" rtl="1" eaLnBrk="1" fontAlgn="auto" hangingPunct="1">
              <a:spcAft>
                <a:spcPts val="0"/>
              </a:spcAft>
              <a:buFont typeface="Symbol" panose="05050102010706020507" pitchFamily="18" charset="2"/>
              <a:buNone/>
              <a:defRPr/>
            </a:pPr>
            <a:r>
              <a:rPr lang="fa-IR" sz="3200" b="1" dirty="0" smtClean="0">
                <a:cs typeface="B Badr" pitchFamily="2" charset="-78"/>
              </a:rPr>
              <a:t>         _ عَنْ </a:t>
            </a:r>
            <a:r>
              <a:rPr lang="fa-IR" sz="3200" b="1" dirty="0">
                <a:cs typeface="B Badr" pitchFamily="2" charset="-78"/>
              </a:rPr>
              <a:t>شِهَابِ بْنِ عَبْدِ رَبِّهِ قَالَ قُلْتُ لِأَبِي عَبْدِ اللَّهِ </a:t>
            </a:r>
            <a:r>
              <a:rPr lang="fa-IR" sz="3200" b="1" dirty="0" smtClean="0">
                <a:cs typeface="B Badr" pitchFamily="2" charset="-78"/>
              </a:rPr>
              <a:t>علیه السلام: </a:t>
            </a:r>
            <a:r>
              <a:rPr lang="fa-IR" sz="3200" b="1" dirty="0">
                <a:cs typeface="B Badr" pitchFamily="2" charset="-78"/>
              </a:rPr>
              <a:t>مَا حَقُّ الْمَرْأَةِ عَلَى </a:t>
            </a:r>
            <a:r>
              <a:rPr lang="fa-IR" sz="3200" b="1" dirty="0" smtClean="0">
                <a:cs typeface="B Badr" pitchFamily="2" charset="-78"/>
              </a:rPr>
              <a:t>زَوْجِهَا؟ قَالَ: يَسُدُّ </a:t>
            </a:r>
            <a:r>
              <a:rPr lang="fa-IR" sz="3200" b="1" dirty="0">
                <a:cs typeface="B Badr" pitchFamily="2" charset="-78"/>
              </a:rPr>
              <a:t>جَوْعَتَهَا وَ يَسْتُرُ عَوْرَتَهَا وَ لَا يُقَبِّحُ </a:t>
            </a:r>
            <a:r>
              <a:rPr lang="fa-IR" sz="3200" b="1" dirty="0" smtClean="0">
                <a:cs typeface="B Badr" pitchFamily="2" charset="-78"/>
              </a:rPr>
              <a:t>لَهَا . </a:t>
            </a:r>
            <a:r>
              <a:rPr lang="fa-IR" sz="1800" b="1" dirty="0" smtClean="0">
                <a:cs typeface="B Badr" pitchFamily="2" charset="-78"/>
              </a:rPr>
              <a:t>الكافي 5/ 511</a:t>
            </a:r>
          </a:p>
          <a:p>
            <a:pPr algn="just" rtl="1" eaLnBrk="1" fontAlgn="auto" hangingPunct="1">
              <a:spcAft>
                <a:spcPts val="0"/>
              </a:spcAft>
              <a:defRPr/>
            </a:pPr>
            <a:r>
              <a:rPr lang="fa-IR" sz="3200" b="1" dirty="0" smtClean="0">
                <a:cs typeface="B Badr" pitchFamily="2" charset="-78"/>
              </a:rPr>
              <a:t>2- فخر فروشی و خودنمایی کردن </a:t>
            </a:r>
          </a:p>
          <a:p>
            <a:pPr marL="274320" indent="-274320" algn="just" rtl="1" eaLnBrk="1" fontAlgn="auto" hangingPunct="1">
              <a:spcAft>
                <a:spcPts val="0"/>
              </a:spcAft>
              <a:defRPr/>
            </a:pPr>
            <a:r>
              <a:rPr lang="fa-IR" sz="3200" b="1" dirty="0" smtClean="0">
                <a:cs typeface="B Badr" pitchFamily="2" charset="-78"/>
              </a:rPr>
              <a:t>3- خشم و عصبانیت</a:t>
            </a:r>
          </a:p>
          <a:p>
            <a:pPr marL="274320" indent="-274320" algn="just" rtl="1" eaLnBrk="1" fontAlgn="auto" hangingPunct="1">
              <a:spcAft>
                <a:spcPts val="0"/>
              </a:spcAft>
              <a:defRPr/>
            </a:pPr>
            <a:r>
              <a:rPr lang="fa-IR" sz="3200" b="1" dirty="0" smtClean="0">
                <a:cs typeface="B Badr" pitchFamily="2" charset="-78"/>
              </a:rPr>
              <a:t>4- زورگویی و سلطه گری</a:t>
            </a:r>
          </a:p>
          <a:p>
            <a:pPr marL="274320" indent="-274320" algn="just" rtl="1" eaLnBrk="1" fontAlgn="auto" hangingPunct="1">
              <a:spcAft>
                <a:spcPts val="0"/>
              </a:spcAft>
              <a:defRPr/>
            </a:pPr>
            <a:r>
              <a:rPr lang="fa-IR" sz="3200" b="1" dirty="0" smtClean="0">
                <a:cs typeface="B Badr" pitchFamily="2" charset="-78"/>
              </a:rPr>
              <a:t>5- غیرت ورزی و تعصب بی جا</a:t>
            </a:r>
          </a:p>
          <a:p>
            <a:pPr marL="0" indent="0" algn="just" rtl="1" eaLnBrk="1" fontAlgn="auto" hangingPunct="1">
              <a:spcAft>
                <a:spcPts val="0"/>
              </a:spcAft>
              <a:buFont typeface="Symbol" panose="05050102010706020507" pitchFamily="18" charset="2"/>
              <a:buNone/>
              <a:defRPr/>
            </a:pPr>
            <a:endParaRPr lang="en-US" sz="3200" dirty="0"/>
          </a:p>
        </p:txBody>
      </p:sp>
      <p:sp>
        <p:nvSpPr>
          <p:cNvPr id="11267" name="Title 2"/>
          <p:cNvSpPr>
            <a:spLocks noGrp="1"/>
          </p:cNvSpPr>
          <p:nvPr>
            <p:ph type="title"/>
          </p:nvPr>
        </p:nvSpPr>
        <p:spPr/>
        <p:txBody>
          <a:bodyPr/>
          <a:lstStyle/>
          <a:p>
            <a:pPr algn="r" rtl="1"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5084762"/>
          </a:xfrm>
        </p:spPr>
        <p:txBody>
          <a:bodyPr rtlCol="0">
            <a:normAutofit/>
          </a:bodyPr>
          <a:lstStyle/>
          <a:p>
            <a:pPr marL="0" indent="0" algn="just" rtl="1" eaLnBrk="1" fontAlgn="auto" hangingPunct="1">
              <a:spcAft>
                <a:spcPts val="0"/>
              </a:spcAft>
              <a:buFont typeface="Symbol" panose="05050102010706020507" pitchFamily="18" charset="2"/>
              <a:buNone/>
              <a:defRPr/>
            </a:pPr>
            <a:r>
              <a:rPr lang="fa-IR" sz="3200" dirty="0" smtClean="0">
                <a:cs typeface="2  Mehr" pitchFamily="2" charset="-78"/>
              </a:rPr>
              <a:t>  جلوه </a:t>
            </a:r>
            <a:r>
              <a:rPr lang="fa-IR" sz="3200" dirty="0">
                <a:cs typeface="2  Mehr" pitchFamily="2" charset="-78"/>
              </a:rPr>
              <a:t>هایی از خشونت رفتاری؛</a:t>
            </a:r>
          </a:p>
          <a:p>
            <a:pPr marL="274320" indent="-274320" algn="just" rtl="1" eaLnBrk="1" fontAlgn="auto" hangingPunct="1">
              <a:spcAft>
                <a:spcPts val="0"/>
              </a:spcAft>
              <a:defRPr/>
            </a:pPr>
            <a:r>
              <a:rPr lang="fa-IR" sz="3200" b="1" dirty="0" smtClean="0">
                <a:cs typeface="B Badr" pitchFamily="2" charset="-78"/>
              </a:rPr>
              <a:t>6- کناره گیری:</a:t>
            </a:r>
          </a:p>
          <a:p>
            <a:pPr marL="0" indent="0" algn="just" rtl="1" eaLnBrk="1" fontAlgn="auto" hangingPunct="1">
              <a:spcAft>
                <a:spcPts val="0"/>
              </a:spcAft>
              <a:buFont typeface="Symbol" panose="05050102010706020507" pitchFamily="18" charset="2"/>
              <a:buNone/>
              <a:defRPr/>
            </a:pPr>
            <a:r>
              <a:rPr lang="fa-IR" sz="3200" b="1" dirty="0">
                <a:cs typeface="B Badr" pitchFamily="2" charset="-78"/>
              </a:rPr>
              <a:t>  </a:t>
            </a:r>
            <a:r>
              <a:rPr lang="fa-IR" sz="3200" b="1" dirty="0" smtClean="0">
                <a:cs typeface="B Badr" pitchFamily="2" charset="-78"/>
              </a:rPr>
              <a:t>       </a:t>
            </a:r>
            <a:r>
              <a:rPr lang="fa-IR" sz="3200" b="1" dirty="0">
                <a:cs typeface="B Badr" pitchFamily="2" charset="-78"/>
              </a:rPr>
              <a:t>_ جواب رسول الله صلی الله علیه و آله به «عثمان بن مظعون» وقتی از تصمیم خود برای کناره گیری از زنان گفت: «أ ليس لك </a:t>
            </a:r>
            <a:r>
              <a:rPr lang="fa-IR" sz="3200" b="1" dirty="0" smtClean="0">
                <a:cs typeface="B Badr" pitchFamily="2" charset="-78"/>
              </a:rPr>
              <a:t>فيّ أسوة </a:t>
            </a:r>
            <a:r>
              <a:rPr lang="fa-IR" sz="3200" b="1" dirty="0">
                <a:cs typeface="B Badr" pitchFamily="2" charset="-78"/>
              </a:rPr>
              <a:t>حسنة؟ ». </a:t>
            </a:r>
            <a:r>
              <a:rPr lang="fa-IR" sz="1800" b="1" dirty="0">
                <a:cs typeface="B Badr" pitchFamily="2" charset="-78"/>
              </a:rPr>
              <a:t>الطبقات‏الكبرى،ج‏</a:t>
            </a:r>
            <a:r>
              <a:rPr lang="fa-IR" sz="1800" b="1" dirty="0" smtClean="0">
                <a:cs typeface="B Badr" pitchFamily="2" charset="-78"/>
              </a:rPr>
              <a:t>3،ص:301، ش 69 </a:t>
            </a:r>
          </a:p>
          <a:p>
            <a:pPr marL="274320" indent="-274320" algn="just" rtl="1" eaLnBrk="1" fontAlgn="auto" hangingPunct="1">
              <a:spcAft>
                <a:spcPts val="0"/>
              </a:spcAft>
              <a:defRPr/>
            </a:pPr>
            <a:r>
              <a:rPr lang="fa-IR" sz="3200" b="1" dirty="0" smtClean="0">
                <a:cs typeface="B Badr" pitchFamily="2" charset="-78"/>
              </a:rPr>
              <a:t>7- کتک زدن:</a:t>
            </a:r>
          </a:p>
          <a:p>
            <a:pPr marL="0" indent="0" algn="just" rtl="1" eaLnBrk="1" fontAlgn="auto" hangingPunct="1">
              <a:spcAft>
                <a:spcPts val="0"/>
              </a:spcAft>
              <a:buFont typeface="Symbol" panose="05050102010706020507" pitchFamily="18" charset="2"/>
              <a:buNone/>
              <a:defRPr/>
            </a:pPr>
            <a:r>
              <a:rPr lang="fa-IR" sz="3200" b="1" dirty="0">
                <a:cs typeface="B Badr" pitchFamily="2" charset="-78"/>
              </a:rPr>
              <a:t> </a:t>
            </a:r>
            <a:r>
              <a:rPr lang="fa-IR" sz="3200" b="1" dirty="0" smtClean="0">
                <a:cs typeface="B Badr" pitchFamily="2" charset="-78"/>
              </a:rPr>
              <a:t>        </a:t>
            </a:r>
            <a:r>
              <a:rPr lang="fa-IR" sz="3200" b="1" dirty="0">
                <a:cs typeface="B Badr" pitchFamily="2" charset="-78"/>
              </a:rPr>
              <a:t>_ </a:t>
            </a:r>
            <a:r>
              <a:rPr lang="fa-IR" sz="3200" b="1" dirty="0" smtClean="0">
                <a:cs typeface="B Badr" pitchFamily="2" charset="-78"/>
              </a:rPr>
              <a:t>ِ </a:t>
            </a:r>
            <a:r>
              <a:rPr lang="fa-IR" sz="3200" b="1" dirty="0">
                <a:cs typeface="B Badr" pitchFamily="2" charset="-78"/>
              </a:rPr>
              <a:t>عَنْ رَسُولِ اللَّهِ ص أَنَّهُ قَالَ فَأَيُّ رَجُلٍ لَطَمَ امْرَأَتَهُ لَطْمَةً أَمَرَ اللَّهُ عَزَّ وَ جَلَّ مَالِكاً خَازِنَ النِّيرَانِ فَيَلْطِمُهُ عَلَى حُرِّ وَجْهِهِ سَبْعِينَ لَطْمَةً فِي نَارِ جَهَنَّم</a:t>
            </a:r>
            <a:r>
              <a:rPr lang="fa-IR" sz="3200" b="1" dirty="0" smtClean="0">
                <a:cs typeface="B Badr" pitchFamily="2" charset="-78"/>
              </a:rPr>
              <a:t>‏. </a:t>
            </a:r>
            <a:r>
              <a:rPr lang="fa-IR" sz="1800" b="1" dirty="0">
                <a:cs typeface="B Badr" pitchFamily="2" charset="-78"/>
              </a:rPr>
              <a:t>مستدرك‏الوسائل 14/ 250/ 66- باب استحباب إكرام الزوجة و ترك ضربها</a:t>
            </a: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fa-IR" sz="3200" b="1" dirty="0">
              <a:cs typeface="B Badr" pitchFamily="2" charset="-78"/>
            </a:endParaRPr>
          </a:p>
          <a:p>
            <a:pPr marL="274320" indent="-274320" algn="just" rtl="1" eaLnBrk="1" fontAlgn="auto" hangingPunct="1">
              <a:spcAft>
                <a:spcPts val="0"/>
              </a:spcAft>
              <a:defRPr/>
            </a:pPr>
            <a:endParaRPr lang="fa-IR" sz="3200" b="1" dirty="0" smtClean="0">
              <a:cs typeface="B Badr" pitchFamily="2" charset="-78"/>
            </a:endParaRPr>
          </a:p>
        </p:txBody>
      </p:sp>
      <p:sp>
        <p:nvSpPr>
          <p:cNvPr id="12291"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5084762"/>
          </a:xfrm>
        </p:spPr>
        <p:txBody>
          <a:bodyPr rtlCol="0">
            <a:normAutofit lnSpcReduction="10000"/>
          </a:bodyPr>
          <a:lstStyle/>
          <a:p>
            <a:pPr marL="0" indent="0" algn="just" rtl="1" eaLnBrk="1" fontAlgn="auto" hangingPunct="1">
              <a:spcAft>
                <a:spcPts val="0"/>
              </a:spcAft>
              <a:buFont typeface="Symbol" panose="05050102010706020507" pitchFamily="18" charset="2"/>
              <a:buNone/>
              <a:defRPr/>
            </a:pPr>
            <a:r>
              <a:rPr lang="fa-IR" sz="5200" b="1" dirty="0" smtClean="0">
                <a:latin typeface="Arabic Typesetting" pitchFamily="66" charset="-78"/>
                <a:cs typeface="Arabic Typesetting" pitchFamily="66" charset="-78"/>
              </a:rPr>
              <a:t>«بَرِئْتُ </a:t>
            </a:r>
            <a:r>
              <a:rPr lang="fa-IR" sz="5200" b="1" dirty="0">
                <a:latin typeface="Arabic Typesetting" pitchFamily="66" charset="-78"/>
                <a:cs typeface="Arabic Typesetting" pitchFamily="66" charset="-78"/>
              </a:rPr>
              <a:t>إِلَى اللَّهِ عَزَّ وَ جَلَّ مِنْ أَعْدَائِكُمْ وَ مِنَ الْجِبْتِ وَ الطَّاغُوتِ وَ الشَّيَاطِينِ وَ حِزْبِهِمُ الظَّالِمِينَ </a:t>
            </a:r>
            <a:r>
              <a:rPr lang="fa-IR" sz="5200" b="1" dirty="0" smtClean="0">
                <a:latin typeface="Arabic Typesetting" pitchFamily="66" charset="-78"/>
                <a:cs typeface="Arabic Typesetting" pitchFamily="66" charset="-78"/>
              </a:rPr>
              <a:t>لَكُم»؛</a:t>
            </a:r>
            <a:endParaRPr lang="fa-IR" sz="5200" b="1" dirty="0">
              <a:latin typeface="Arabic Typesetting" pitchFamily="66" charset="-78"/>
              <a:cs typeface="Arabic Typesetting" pitchFamily="66" charset="-78"/>
            </a:endParaRPr>
          </a:p>
          <a:p>
            <a:pPr marL="274320" indent="-274320" algn="just" rtl="1" eaLnBrk="1" fontAlgn="auto" hangingPunct="1">
              <a:spcAft>
                <a:spcPts val="0"/>
              </a:spcAft>
              <a:defRPr/>
            </a:pPr>
            <a:r>
              <a:rPr lang="fa-IR" sz="3200" b="1" dirty="0" smtClean="0">
                <a:cs typeface="B Badr" pitchFamily="2" charset="-78"/>
              </a:rPr>
              <a:t>_ کلام همسر عمر راجع به زنان قریش و انصار:</a:t>
            </a:r>
          </a:p>
          <a:p>
            <a:pPr marL="274320" indent="-274320" algn="just" rtl="1" eaLnBrk="1" fontAlgn="auto" hangingPunct="1">
              <a:spcAft>
                <a:spcPts val="0"/>
              </a:spcAft>
              <a:defRPr/>
            </a:pPr>
            <a:r>
              <a:rPr lang="fa-IR" sz="3200" b="1" dirty="0">
                <a:cs typeface="B Badr" pitchFamily="2" charset="-78"/>
              </a:rPr>
              <a:t>    َ رُوِيَ أَنَّ النَّبِيَّ </a:t>
            </a:r>
            <a:r>
              <a:rPr lang="fa-IR" sz="3200" b="1" dirty="0" smtClean="0">
                <a:cs typeface="B Badr" pitchFamily="2" charset="-78"/>
              </a:rPr>
              <a:t>صلی الله علیه و آله </a:t>
            </a:r>
            <a:r>
              <a:rPr lang="fa-IR" sz="3200" b="1" dirty="0">
                <a:cs typeface="B Badr" pitchFamily="2" charset="-78"/>
              </a:rPr>
              <a:t>كَانَ يُطَالَبُ بِأُمُورٍ لَا يَمْلِكُهَا وَ كَانَ نِسَاؤُهُ يُكْثِرْنَ مُطَالَبَتَهُ حَتَّى قَالَ عُمَرُ كُنَّا مَعَاشِرَ الْمُهَاجِرِينَ مُتَسَلِّطِينَ عَلَى نِسَائِنَا بِمَكَّةَ وَ كَانَتْ نِسَاءُ الْأَنْصَارِ مُتَسَلِّطَاتٍ عَلَى الْأَزْوَاجِ فَاخْتَلَطَ نِسَاؤُنَا فِيهِنَّ فَتَخَلَّقْنَ بِأَخْلَاقِهِنَّ وَ كَلَّمْتُ </a:t>
            </a:r>
            <a:r>
              <a:rPr lang="fa-IR" sz="3200" b="1" dirty="0" smtClean="0">
                <a:cs typeface="B Badr" pitchFamily="2" charset="-78"/>
              </a:rPr>
              <a:t>امْرَأَتِي یَوْماً </a:t>
            </a:r>
            <a:r>
              <a:rPr lang="fa-IR" sz="3200" b="1" dirty="0">
                <a:cs typeface="B Badr" pitchFamily="2" charset="-78"/>
              </a:rPr>
              <a:t>فَرَاجَعَتْنِي فَرَفَعْتُ يَدِي لِأَضْرِبَهَا وَ قُلْتُ أَ تُرَاجِعِينِي يَا لَكْعَاءُ فَقَالَتْ إِنَّ نِسَاءَ رَسُولِ اللَّهِ ص يُرَاجِعْنَهُ وَ هُوَ خَيْرٌ مِنْك </a:t>
            </a:r>
            <a:r>
              <a:rPr lang="fa-IR" sz="3200" b="1" dirty="0" smtClean="0">
                <a:cs typeface="B Badr" pitchFamily="2" charset="-78"/>
              </a:rPr>
              <a:t>...   </a:t>
            </a:r>
            <a:r>
              <a:rPr lang="fa-IR" sz="1800" b="1" dirty="0">
                <a:cs typeface="B Badr" pitchFamily="2" charset="-78"/>
              </a:rPr>
              <a:t>بحارالأنوار ج : 16 ص : 385</a:t>
            </a:r>
          </a:p>
          <a:p>
            <a:pPr marL="0" indent="0" algn="just" rtl="1" eaLnBrk="1" fontAlgn="auto" hangingPunct="1">
              <a:spcAft>
                <a:spcPts val="0"/>
              </a:spcAft>
              <a:buFont typeface="Symbol" panose="05050102010706020507" pitchFamily="18" charset="2"/>
              <a:buNone/>
              <a:defRPr/>
            </a:pPr>
            <a:endParaRPr lang="fa-IR" sz="3200" b="1" dirty="0">
              <a:cs typeface="B Badr" pitchFamily="2" charset="-78"/>
            </a:endParaRPr>
          </a:p>
          <a:p>
            <a:pPr marL="274320" indent="-274320" algn="just" rtl="1" eaLnBrk="1" fontAlgn="auto" hangingPunct="1">
              <a:spcAft>
                <a:spcPts val="0"/>
              </a:spcAft>
              <a:defRPr/>
            </a:pPr>
            <a:endParaRPr lang="en-US" sz="3200" b="1" dirty="0">
              <a:cs typeface="B Badr" pitchFamily="2" charset="-78"/>
            </a:endParaRPr>
          </a:p>
        </p:txBody>
      </p:sp>
      <p:sp>
        <p:nvSpPr>
          <p:cNvPr id="13315"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4968875"/>
          </a:xfrm>
        </p:spPr>
        <p:txBody>
          <a:bodyPr rtlCol="0">
            <a:normAutofit/>
          </a:bodyPr>
          <a:lstStyle/>
          <a:p>
            <a:pPr marL="274320" indent="-274320" algn="just" rtl="1" eaLnBrk="1" fontAlgn="auto" hangingPunct="1">
              <a:spcAft>
                <a:spcPts val="0"/>
              </a:spcAft>
              <a:defRPr/>
            </a:pPr>
            <a:r>
              <a:rPr lang="fa-IR" sz="3200" b="1" dirty="0">
                <a:latin typeface="Arabic Typesetting" pitchFamily="66" charset="-78"/>
                <a:cs typeface="B Badr" pitchFamily="2" charset="-78"/>
              </a:rPr>
              <a:t>_ ماجرای زنی که از ظلم شوهرش </a:t>
            </a:r>
            <a:r>
              <a:rPr lang="fa-IR" sz="3200" b="1" dirty="0" smtClean="0">
                <a:latin typeface="Arabic Typesetting" pitchFamily="66" charset="-78"/>
                <a:cs typeface="B Badr" pitchFamily="2" charset="-78"/>
              </a:rPr>
              <a:t>و تهدید به کتک به </a:t>
            </a:r>
            <a:r>
              <a:rPr lang="fa-IR" sz="3200" b="1" dirty="0">
                <a:latin typeface="Arabic Typesetting" pitchFamily="66" charset="-78"/>
                <a:cs typeface="B Badr" pitchFamily="2" charset="-78"/>
              </a:rPr>
              <a:t>امیرالمؤمنین علیه السلام پناه آورده بود و شمشیر کشیدن مولا؛ «ِ فَقَالَ يَا أَمِيرَ الْمُؤْمِنِينَ أَقِلْنِي فِي عَثْرَتِي فَوَ اللَّهِ لَأَكُونَنَّ لَهَا أَرْضاً تَطَؤُنِي فَأَغْمَدَ عَلِيٌّ سَيْفَهُ فَقَالَ يَا أَمَةَ اللَّهِ ادْخُلِي مَنْزِلَكِ وَ لَا تُلْجِئِي زَوْجَكِ إِلَى مِثْلِ هَذَا وَ شِبْهِهِ ». </a:t>
            </a:r>
            <a:r>
              <a:rPr lang="fa-IR" sz="1800" b="1" dirty="0" smtClean="0">
                <a:latin typeface="Arabic Typesetting" pitchFamily="66" charset="-78"/>
                <a:cs typeface="B Badr" pitchFamily="2" charset="-78"/>
              </a:rPr>
              <a:t>المناقب 2/ 106- بحارالأنوار 41/ 57</a:t>
            </a:r>
          </a:p>
          <a:p>
            <a:pPr marL="0" indent="0" algn="just" rtl="1" eaLnBrk="1" fontAlgn="auto" hangingPunct="1">
              <a:spcAft>
                <a:spcPts val="0"/>
              </a:spcAft>
              <a:buFont typeface="Symbol" panose="05050102010706020507" pitchFamily="18" charset="2"/>
              <a:buNone/>
              <a:defRPr/>
            </a:pPr>
            <a:endParaRPr lang="en-US" sz="3200" b="1" dirty="0">
              <a:latin typeface="Arabic Typesetting" pitchFamily="66" charset="-78"/>
              <a:cs typeface="B Badr" pitchFamily="2" charset="-78"/>
            </a:endParaRPr>
          </a:p>
        </p:txBody>
      </p:sp>
      <p:sp>
        <p:nvSpPr>
          <p:cNvPr id="14339"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5084762"/>
          </a:xfrm>
        </p:spPr>
        <p:txBody>
          <a:bodyPr rtlCol="0">
            <a:normAutofit/>
          </a:bodyPr>
          <a:lstStyle/>
          <a:p>
            <a:pPr marL="0" indent="0" algn="just" rtl="1" eaLnBrk="1" fontAlgn="auto" hangingPunct="1">
              <a:spcAft>
                <a:spcPts val="0"/>
              </a:spcAft>
              <a:buFont typeface="Symbol" panose="05050102010706020507" pitchFamily="18" charset="2"/>
              <a:buNone/>
              <a:defRPr/>
            </a:pPr>
            <a:r>
              <a:rPr lang="fa-IR" sz="4000" dirty="0" smtClean="0">
                <a:cs typeface="2  Mehr" pitchFamily="2" charset="-78"/>
              </a:rPr>
              <a:t>شبهه؛ </a:t>
            </a:r>
            <a:r>
              <a:rPr lang="fa-IR" sz="4000" b="1" dirty="0" smtClean="0">
                <a:latin typeface="Arabic Typesetting" pitchFamily="66" charset="-78"/>
                <a:ea typeface="Cambria Math"/>
                <a:cs typeface="Arabic Typesetting" pitchFamily="66" charset="-78"/>
              </a:rPr>
              <a:t>⟫الرِّجالُ </a:t>
            </a:r>
            <a:r>
              <a:rPr lang="fa-IR" sz="4000" b="1" dirty="0">
                <a:latin typeface="Arabic Typesetting" pitchFamily="66" charset="-78"/>
                <a:ea typeface="Cambria Math"/>
                <a:cs typeface="Arabic Typesetting" pitchFamily="66" charset="-78"/>
              </a:rPr>
              <a:t>قَوَّامُونَ </a:t>
            </a:r>
            <a:r>
              <a:rPr lang="fa-IR" sz="4000" b="1" dirty="0" smtClean="0">
                <a:latin typeface="Arabic Typesetting" pitchFamily="66" charset="-78"/>
                <a:ea typeface="Cambria Math"/>
                <a:cs typeface="Arabic Typesetting" pitchFamily="66" charset="-78"/>
              </a:rPr>
              <a:t>عَلَى النِّساءِ...وَاللاَّتي‏تَخافُونَ </a:t>
            </a:r>
            <a:r>
              <a:rPr lang="fa-IR" sz="4000" b="1" dirty="0">
                <a:latin typeface="Arabic Typesetting" pitchFamily="66" charset="-78"/>
                <a:ea typeface="Cambria Math"/>
                <a:cs typeface="Arabic Typesetting" pitchFamily="66" charset="-78"/>
              </a:rPr>
              <a:t>نُشُوزَهُنَّ فَعِظُوهُنَّ </a:t>
            </a:r>
            <a:r>
              <a:rPr lang="fa-IR" sz="4000" b="1" dirty="0" smtClean="0">
                <a:latin typeface="Arabic Typesetting" pitchFamily="66" charset="-78"/>
                <a:ea typeface="Cambria Math"/>
                <a:cs typeface="Arabic Typesetting" pitchFamily="66" charset="-78"/>
              </a:rPr>
              <a:t>وَاهْجُرُوهُنَّ </a:t>
            </a:r>
            <a:r>
              <a:rPr lang="fa-IR" sz="4000" b="1" dirty="0">
                <a:latin typeface="Arabic Typesetting" pitchFamily="66" charset="-78"/>
                <a:ea typeface="Cambria Math"/>
                <a:cs typeface="Arabic Typesetting" pitchFamily="66" charset="-78"/>
              </a:rPr>
              <a:t>فِي الْمَضاجِعِ وَ </a:t>
            </a:r>
            <a:r>
              <a:rPr lang="fa-IR" sz="4000" b="1" dirty="0" smtClean="0">
                <a:latin typeface="Arabic Typesetting" pitchFamily="66" charset="-78"/>
                <a:ea typeface="Cambria Math"/>
                <a:cs typeface="Arabic Typesetting" pitchFamily="66" charset="-78"/>
              </a:rPr>
              <a:t>اضْرِبُوهُن⟪</a:t>
            </a:r>
            <a:r>
              <a:rPr lang="fa-IR" sz="2800" b="1" dirty="0" smtClean="0">
                <a:latin typeface="Arabic Typesetting" pitchFamily="66" charset="-78"/>
                <a:ea typeface="Cambria Math"/>
                <a:cs typeface="Arabic Typesetting" pitchFamily="66" charset="-78"/>
              </a:rPr>
              <a:t> </a:t>
            </a:r>
            <a:r>
              <a:rPr lang="fa-IR" sz="1200" dirty="0" smtClean="0">
                <a:latin typeface="Cambria Math"/>
                <a:ea typeface="Cambria Math"/>
                <a:cs typeface="2  Mehr" pitchFamily="2" charset="-78"/>
              </a:rPr>
              <a:t>نساء 34</a:t>
            </a:r>
          </a:p>
          <a:p>
            <a:pPr marL="274320" indent="-274320" algn="just" rtl="1" eaLnBrk="1" fontAlgn="auto" hangingPunct="1">
              <a:spcAft>
                <a:spcPts val="0"/>
              </a:spcAft>
              <a:defRPr/>
            </a:pPr>
            <a:r>
              <a:rPr lang="fa-IR" sz="3200" b="1" dirty="0" smtClean="0">
                <a:cs typeface="B Badr" pitchFamily="2" charset="-78"/>
              </a:rPr>
              <a:t> جواب:</a:t>
            </a:r>
          </a:p>
          <a:p>
            <a:pPr marL="0" indent="0" algn="just" rtl="1" eaLnBrk="1" fontAlgn="auto" hangingPunct="1">
              <a:spcAft>
                <a:spcPts val="0"/>
              </a:spcAft>
              <a:buFont typeface="Symbol" panose="05050102010706020507" pitchFamily="18" charset="2"/>
              <a:buNone/>
              <a:defRPr/>
            </a:pPr>
            <a:r>
              <a:rPr lang="fa-IR" sz="3200" b="1" dirty="0" smtClean="0">
                <a:cs typeface="B Badr" pitchFamily="2" charset="-78"/>
              </a:rPr>
              <a:t>1- آیات </a:t>
            </a:r>
            <a:r>
              <a:rPr lang="fa-IR" sz="3200" b="1" dirty="0">
                <a:cs typeface="B Badr" pitchFamily="2" charset="-78"/>
              </a:rPr>
              <a:t>و روایات زیادی داریم مبنی بر برتری نداشتن زن یا مرد نسبت به همدیگر؛ </a:t>
            </a:r>
            <a:r>
              <a:rPr lang="fa-IR" sz="3200" b="1" dirty="0">
                <a:latin typeface="Arabic Typesetting" pitchFamily="66" charset="-78"/>
                <a:ea typeface="Cambria Math"/>
                <a:cs typeface="Arabic Typesetting" pitchFamily="66" charset="-78"/>
              </a:rPr>
              <a:t>⟫ </a:t>
            </a:r>
            <a:r>
              <a:rPr lang="fa-IR" sz="3200" b="1" dirty="0" smtClean="0">
                <a:cs typeface="B Badr" pitchFamily="2" charset="-78"/>
              </a:rPr>
              <a:t>يا </a:t>
            </a:r>
            <a:r>
              <a:rPr lang="fa-IR" sz="3200" b="1" dirty="0">
                <a:cs typeface="B Badr" pitchFamily="2" charset="-78"/>
              </a:rPr>
              <a:t>أَيُّهَا النَّاسُ إِنَّا خَلَقْناكُمْ مِنْ ذَكَرٍ وَ أُنْثى‏ وَ جَعَلْناكُمْ شُعُوباً وَ قَبائِلَ لِتَعارَفُوا إِنَّ أَكْرَمَكُمْ عِنْدَ اللَّهِ أَتْقاكُمْ إِنَّ اللَّهَ عَليمٌ خَبيرٌ </a:t>
            </a:r>
            <a:r>
              <a:rPr lang="fa-IR" sz="3200" b="1" dirty="0" smtClean="0">
                <a:latin typeface="Arabic Typesetting" pitchFamily="66" charset="-78"/>
                <a:ea typeface="Cambria Math"/>
                <a:cs typeface="Arabic Typesetting" pitchFamily="66" charset="-78"/>
              </a:rPr>
              <a:t>⟪</a:t>
            </a:r>
            <a:r>
              <a:rPr lang="fa-IR" sz="3200" b="1" dirty="0">
                <a:cs typeface="B Badr" pitchFamily="2" charset="-78"/>
              </a:rPr>
              <a:t> </a:t>
            </a:r>
            <a:r>
              <a:rPr lang="fa-IR" sz="1200" dirty="0">
                <a:latin typeface="Cambria Math"/>
                <a:ea typeface="Cambria Math"/>
                <a:cs typeface="2  Mehr" pitchFamily="2" charset="-78"/>
              </a:rPr>
              <a:t>حجرات </a:t>
            </a:r>
            <a:r>
              <a:rPr lang="fa-IR" sz="1200" dirty="0" smtClean="0">
                <a:latin typeface="Cambria Math"/>
                <a:ea typeface="Cambria Math"/>
                <a:cs typeface="2  Mehr" pitchFamily="2" charset="-78"/>
              </a:rPr>
              <a:t>13          </a:t>
            </a:r>
            <a:r>
              <a:rPr lang="fa-IR" sz="3200" b="1" dirty="0">
                <a:cs typeface="B Badr" pitchFamily="2" charset="-78"/>
              </a:rPr>
              <a:t>همچنین: </a:t>
            </a:r>
            <a:r>
              <a:rPr lang="fa-IR" sz="3200" b="1" dirty="0" smtClean="0">
                <a:cs typeface="B Badr" pitchFamily="2" charset="-78"/>
              </a:rPr>
              <a:t>نساء 1- نحل 97</a:t>
            </a:r>
          </a:p>
          <a:p>
            <a:pPr marL="0" indent="0" algn="just" rtl="1" eaLnBrk="1" fontAlgn="auto" hangingPunct="1">
              <a:spcAft>
                <a:spcPts val="0"/>
              </a:spcAft>
              <a:buFont typeface="Symbol" panose="05050102010706020507" pitchFamily="18" charset="2"/>
              <a:buNone/>
              <a:defRPr/>
            </a:pPr>
            <a:r>
              <a:rPr lang="fa-IR" sz="3200" b="1" dirty="0" smtClean="0">
                <a:cs typeface="B Badr" pitchFamily="2" charset="-78"/>
              </a:rPr>
              <a:t>2- در قرآن برخی زنان اسوه مؤمنان عنوان گردیده اند؛ تحریم 11و 12- آل عمران 35الی 37- نمل 29- 35</a:t>
            </a:r>
            <a:endParaRPr lang="fa-IR" sz="3200" b="1" dirty="0">
              <a:cs typeface="B Badr" pitchFamily="2" charset="-78"/>
            </a:endParaRPr>
          </a:p>
          <a:p>
            <a:pPr marL="0" indent="0" algn="just" rtl="1" eaLnBrk="1" fontAlgn="auto" hangingPunct="1">
              <a:spcAft>
                <a:spcPts val="0"/>
              </a:spcAft>
              <a:buFont typeface="Symbol" panose="05050102010706020507" pitchFamily="18" charset="2"/>
              <a:buNone/>
              <a:defRPr/>
            </a:pPr>
            <a:endParaRPr lang="en-US" sz="3200" b="1" dirty="0">
              <a:cs typeface="B Badr" pitchFamily="2" charset="-78"/>
            </a:endParaRPr>
          </a:p>
        </p:txBody>
      </p:sp>
      <p:sp>
        <p:nvSpPr>
          <p:cNvPr id="15363"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00213"/>
            <a:ext cx="8642350" cy="5157787"/>
          </a:xfrm>
        </p:spPr>
        <p:txBody>
          <a:bodyPr rtlCol="0">
            <a:normAutofit/>
          </a:bodyPr>
          <a:lstStyle/>
          <a:p>
            <a:pPr marL="0" indent="0" algn="r" rtl="1" eaLnBrk="1" fontAlgn="auto" hangingPunct="1">
              <a:spcAft>
                <a:spcPts val="0"/>
              </a:spcAft>
              <a:buFont typeface="Symbol" panose="05050102010706020507" pitchFamily="18" charset="2"/>
              <a:buNone/>
              <a:defRPr/>
            </a:pPr>
            <a:r>
              <a:rPr lang="fa-IR" sz="4000" dirty="0">
                <a:cs typeface="2  Mehr" pitchFamily="2" charset="-78"/>
              </a:rPr>
              <a:t>شبهه؛ </a:t>
            </a:r>
            <a:r>
              <a:rPr lang="fa-IR" sz="4000" b="1" dirty="0">
                <a:latin typeface="Arabic Typesetting" pitchFamily="66" charset="-78"/>
                <a:ea typeface="Cambria Math"/>
                <a:cs typeface="Arabic Typesetting" pitchFamily="66" charset="-78"/>
              </a:rPr>
              <a:t>⟫الرِّجالُ قَوَّامُونَ عَلَى النِّساءِ...وَاللاَّتي‏تَخافُونَ نُشُوزَهُنَّ فَعِظُوهُنَّ وَاهْجُرُوهُنَّ فِي الْمَضاجِعِ وَ اضْرِبُوهُن⟪</a:t>
            </a:r>
            <a:r>
              <a:rPr lang="fa-IR" sz="2800" b="1" dirty="0">
                <a:latin typeface="Arabic Typesetting" pitchFamily="66" charset="-78"/>
                <a:ea typeface="Cambria Math"/>
                <a:cs typeface="Arabic Typesetting" pitchFamily="66" charset="-78"/>
              </a:rPr>
              <a:t> </a:t>
            </a:r>
            <a:r>
              <a:rPr lang="fa-IR" sz="1200" dirty="0">
                <a:latin typeface="Cambria Math"/>
                <a:ea typeface="Cambria Math"/>
                <a:cs typeface="2  Mehr" pitchFamily="2" charset="-78"/>
              </a:rPr>
              <a:t>نساء 34</a:t>
            </a:r>
          </a:p>
          <a:p>
            <a:pPr marL="274320" indent="-274320" algn="just" rtl="1" eaLnBrk="1" fontAlgn="auto" hangingPunct="1">
              <a:spcAft>
                <a:spcPts val="0"/>
              </a:spcAft>
              <a:defRPr/>
            </a:pPr>
            <a:r>
              <a:rPr lang="fa-IR" sz="3200" b="1" dirty="0" smtClean="0">
                <a:cs typeface="B Badr" pitchFamily="2" charset="-78"/>
              </a:rPr>
              <a:t>3- کلام الهی که </a:t>
            </a:r>
            <a:r>
              <a:rPr lang="fa-IR" sz="3200" b="1" dirty="0" smtClean="0">
                <a:latin typeface="Cambria Math"/>
                <a:ea typeface="Cambria Math"/>
                <a:cs typeface="B Badr" pitchFamily="2" charset="-78"/>
              </a:rPr>
              <a:t>⟫ و لیس الذکر کالانثی⟪ </a:t>
            </a:r>
            <a:r>
              <a:rPr lang="fa-IR" sz="1400" b="1" dirty="0" smtClean="0">
                <a:latin typeface="Cambria Math"/>
                <a:ea typeface="Cambria Math"/>
                <a:cs typeface="B Badr" pitchFamily="2" charset="-78"/>
              </a:rPr>
              <a:t> آل عمران 36</a:t>
            </a:r>
          </a:p>
          <a:p>
            <a:pPr marL="274320" indent="-274320" algn="just" rtl="1" eaLnBrk="1" fontAlgn="auto" hangingPunct="1">
              <a:spcAft>
                <a:spcPts val="0"/>
              </a:spcAft>
              <a:defRPr/>
            </a:pPr>
            <a:r>
              <a:rPr lang="fa-IR" sz="3200" b="1" dirty="0" smtClean="0">
                <a:cs typeface="B Badr" pitchFamily="2" charset="-78"/>
              </a:rPr>
              <a:t>4- تأکید قرآن و روایات به رفتار نیک با زنان؛ </a:t>
            </a:r>
            <a:r>
              <a:rPr lang="fa-IR" sz="3200" b="1" dirty="0" smtClean="0">
                <a:latin typeface="Cambria Math"/>
                <a:ea typeface="Cambria Math"/>
                <a:cs typeface="B Badr" pitchFamily="2" charset="-78"/>
              </a:rPr>
              <a:t>⟫ و عاشروهن بالمعروف ⟪ </a:t>
            </a:r>
            <a:r>
              <a:rPr lang="fa-IR" sz="1400" b="1" dirty="0" smtClean="0">
                <a:latin typeface="Cambria Math"/>
                <a:ea typeface="Cambria Math"/>
                <a:cs typeface="B Badr" pitchFamily="2" charset="-78"/>
              </a:rPr>
              <a:t>نساء 19       </a:t>
            </a:r>
            <a:r>
              <a:rPr lang="fa-IR" sz="3200" b="1" dirty="0" smtClean="0">
                <a:latin typeface="Cambria Math"/>
                <a:ea typeface="Cambria Math"/>
                <a:cs typeface="B Badr" pitchFamily="2" charset="-78"/>
              </a:rPr>
              <a:t>همچنین: بقره 231</a:t>
            </a:r>
          </a:p>
          <a:p>
            <a:pPr marL="274320" indent="-274320" algn="just" rtl="1" eaLnBrk="1" fontAlgn="auto" hangingPunct="1">
              <a:spcAft>
                <a:spcPts val="0"/>
              </a:spcAft>
              <a:defRPr/>
            </a:pPr>
            <a:r>
              <a:rPr lang="fa-IR" sz="3200" b="1" dirty="0">
                <a:latin typeface="Cambria Math"/>
                <a:ea typeface="Cambria Math"/>
                <a:cs typeface="B Badr" pitchFamily="2" charset="-78"/>
              </a:rPr>
              <a:t>5- استقلال مالی زن در دارائیش؛  </a:t>
            </a:r>
            <a:r>
              <a:rPr lang="fa-IR" sz="3200" b="1" dirty="0" smtClean="0">
                <a:latin typeface="Cambria Math"/>
                <a:ea typeface="Cambria Math"/>
                <a:cs typeface="B Badr" pitchFamily="2" charset="-78"/>
              </a:rPr>
              <a:t>⟫ لِلرِّجالِ </a:t>
            </a:r>
            <a:r>
              <a:rPr lang="fa-IR" sz="3200" b="1" dirty="0">
                <a:latin typeface="Cambria Math"/>
                <a:ea typeface="Cambria Math"/>
                <a:cs typeface="B Badr" pitchFamily="2" charset="-78"/>
              </a:rPr>
              <a:t>نَصيبٌ مِمَّا اكْتَسَبُوا وَ لِلنِّساءِ نَصيبٌ مِمَّا اكْتَسَبْنَ </a:t>
            </a:r>
            <a:r>
              <a:rPr lang="fa-IR" sz="3200" b="1" dirty="0" smtClean="0">
                <a:latin typeface="Cambria Math"/>
                <a:ea typeface="Cambria Math"/>
                <a:cs typeface="B Badr" pitchFamily="2" charset="-78"/>
              </a:rPr>
              <a:t>⟪ </a:t>
            </a:r>
            <a:r>
              <a:rPr lang="fa-IR" sz="1400" b="1" dirty="0">
                <a:latin typeface="Cambria Math"/>
                <a:ea typeface="Cambria Math"/>
                <a:cs typeface="B Badr" pitchFamily="2" charset="-78"/>
              </a:rPr>
              <a:t>نساء 32   </a:t>
            </a:r>
            <a:r>
              <a:rPr lang="fa-IR" sz="1400" b="1" dirty="0" smtClean="0">
                <a:latin typeface="Cambria Math"/>
                <a:ea typeface="Cambria Math"/>
                <a:cs typeface="B Badr" pitchFamily="2" charset="-78"/>
              </a:rPr>
              <a:t>   </a:t>
            </a:r>
            <a:r>
              <a:rPr lang="fa-IR" sz="3200" b="1" dirty="0" smtClean="0">
                <a:latin typeface="Cambria Math"/>
                <a:ea typeface="Cambria Math"/>
                <a:cs typeface="B Badr" pitchFamily="2" charset="-78"/>
              </a:rPr>
              <a:t>همچنین: نساء 7</a:t>
            </a:r>
          </a:p>
          <a:p>
            <a:pPr marL="274320" indent="-274320" algn="just" rtl="1" eaLnBrk="1" fontAlgn="auto" hangingPunct="1">
              <a:spcAft>
                <a:spcPts val="0"/>
              </a:spcAft>
              <a:defRPr/>
            </a:pPr>
            <a:r>
              <a:rPr lang="fa-IR" sz="3200" b="1" dirty="0" smtClean="0">
                <a:latin typeface="Cambria Math"/>
                <a:ea typeface="Cambria Math"/>
                <a:cs typeface="B Badr" pitchFamily="2" charset="-78"/>
              </a:rPr>
              <a:t>6- ترتیب موضوع در آیه مورد می رساند که در صورت عدم جواب روشهای قبل بباید به سراغ آن رفت. (همچون جراحی در طب)</a:t>
            </a:r>
            <a:endParaRPr lang="en-US" sz="3200" b="1" dirty="0">
              <a:cs typeface="B Badr" pitchFamily="2" charset="-78"/>
            </a:endParaRPr>
          </a:p>
        </p:txBody>
      </p:sp>
      <p:sp>
        <p:nvSpPr>
          <p:cNvPr id="16387" name="Title 2"/>
          <p:cNvSpPr>
            <a:spLocks noGrp="1"/>
          </p:cNvSpPr>
          <p:nvPr>
            <p:ph type="title"/>
          </p:nvPr>
        </p:nvSpPr>
        <p:spPr/>
        <p:txBody>
          <a:bodyPr/>
          <a:lstStyle/>
          <a:p>
            <a:pPr algn="r" eaLnBrk="1" hangingPunct="1"/>
            <a:r>
              <a:rPr lang="fa-IR" altLang="fa-IR" sz="7200" smtClean="0">
                <a:latin typeface="IranNastaliq" panose="02000503000000020003" pitchFamily="2" charset="0"/>
                <a:cs typeface="IranNastaliq" panose="02000503000000020003" pitchFamily="2" charset="0"/>
              </a:rPr>
              <a:t>سیره خانوادگی- اصل نفی خشونت</a:t>
            </a:r>
            <a:endParaRPr lang="en-US" altLang="fa-IR" sz="7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555</TotalTime>
  <Words>1138</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2  Mehr</vt:lpstr>
      <vt:lpstr>Arabic Typesetting</vt:lpstr>
      <vt:lpstr>Arial</vt:lpstr>
      <vt:lpstr>B Badr</vt:lpstr>
      <vt:lpstr>Calibri</vt:lpstr>
      <vt:lpstr>Cambria Math</vt:lpstr>
      <vt:lpstr>Candara</vt:lpstr>
      <vt:lpstr>Franklin Gothic Book</vt:lpstr>
      <vt:lpstr>IranNastaliq</vt:lpstr>
      <vt:lpstr>Symbol</vt:lpstr>
      <vt:lpstr>Waveform</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lpstr>سیره خانوادگی- اصل نفی خشونت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سیره خانوادگی- اصل نفی خشونت</dc:title>
  <dc:creator>Tracomputer.com</dc:creator>
  <cp:lastModifiedBy>RePack by Diakov</cp:lastModifiedBy>
  <cp:revision>26</cp:revision>
  <dcterms:created xsi:type="dcterms:W3CDTF">2012-10-25T04:18:45Z</dcterms:created>
  <dcterms:modified xsi:type="dcterms:W3CDTF">2021-05-14T10:41:39Z</dcterms:modified>
</cp:coreProperties>
</file>