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288" r:id="rId2"/>
    <p:sldId id="282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87" r:id="rId11"/>
    <p:sldId id="267" r:id="rId12"/>
    <p:sldId id="268" r:id="rId13"/>
    <p:sldId id="269" r:id="rId14"/>
    <p:sldId id="271" r:id="rId15"/>
    <p:sldId id="270" r:id="rId16"/>
    <p:sldId id="272" r:id="rId17"/>
    <p:sldId id="284" r:id="rId18"/>
    <p:sldId id="273" r:id="rId19"/>
    <p:sldId id="285" r:id="rId20"/>
    <p:sldId id="274" r:id="rId21"/>
    <p:sldId id="275" r:id="rId22"/>
    <p:sldId id="276" r:id="rId23"/>
    <p:sldId id="279" r:id="rId24"/>
    <p:sldId id="286" r:id="rId25"/>
    <p:sldId id="277" r:id="rId26"/>
    <p:sldId id="283" r:id="rId27"/>
    <p:sldId id="278" r:id="rId28"/>
    <p:sldId id="280" r:id="rId2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3" autoAdjust="0"/>
    <p:restoredTop sz="94646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EF6DE9AF-CCD9-4E87-B211-C1F79CE62C21}" type="slidenum">
              <a:rPr lang="ar-SA" altLang="fa-IR"/>
              <a:pPr/>
              <a:t>‹#›</a:t>
            </a:fld>
            <a:endParaRPr lang="en-US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BEDA9-8C59-407E-BBC7-8E00D9C7BBB2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78657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AAED5-A14E-47CE-A7C0-7D489198D691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90428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B716E-ECD8-4DAF-A36D-0503237A4FD0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543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06640-72A4-4E12-9B16-78B4259512DF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4297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4A86E-1015-478A-9BC0-BAFEDB8B4EDA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1092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DB09-695B-4ED9-8211-2ECCB3E2BF0A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98642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F2D47-BD63-4F81-94C3-3ECF4F1C9D63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60518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83024-5A90-4B56-BA0D-C911407B3A84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0735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25B8A-1BE7-436A-B18A-60C5243B9EA6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92205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A2970-3C44-4187-BCDC-ACA98A14822C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98311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3424A-4A42-4FF5-9491-3B307972EAD4}" type="slidenum">
              <a:rPr lang="ar-SA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3729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E8916BD-3A61-42A9-884E-C77D35EF3E1D}" type="slidenum">
              <a:rPr lang="ar-SA" altLang="fa-IR"/>
              <a:pPr/>
              <a:t>‹#›</a:t>
            </a:fld>
            <a:endParaRPr lang="en-US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Untitled-4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535"/>
            <a:ext cx="25908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Text Box 9"/>
          <p:cNvSpPr txBox="1">
            <a:spLocks noChangeArrowheads="1"/>
          </p:cNvSpPr>
          <p:nvPr/>
        </p:nvSpPr>
        <p:spPr bwMode="auto">
          <a:xfrm>
            <a:off x="1258888" y="1916113"/>
            <a:ext cx="75438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fa-IR" altLang="fa-IR" sz="3200" b="1" dirty="0"/>
              <a:t>برنامه نویسی پیشرفته</a:t>
            </a:r>
          </a:p>
          <a:p>
            <a:pPr algn="ctr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fa-IR" altLang="fa-IR" sz="3200" b="1" dirty="0"/>
              <a:t>بخش اول</a:t>
            </a:r>
          </a:p>
          <a:p>
            <a:pPr algn="ctr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fa-IR" altLang="fa-IR" sz="2400" b="1" dirty="0"/>
              <a:t>(مقدمات زبان </a:t>
            </a:r>
            <a:r>
              <a:rPr lang="en-US" altLang="fa-IR" sz="2400" b="1" dirty="0"/>
              <a:t>C++</a:t>
            </a:r>
            <a:r>
              <a:rPr lang="fa-IR" altLang="fa-IR" sz="2400" b="1" dirty="0"/>
              <a:t>)</a:t>
            </a:r>
          </a:p>
          <a:p>
            <a:pPr algn="ctr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endParaRPr lang="fa-IR" altLang="fa-IR" sz="2400" b="1" dirty="0"/>
          </a:p>
          <a:p>
            <a:pPr algn="ctr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fa-IR" altLang="fa-IR" sz="2400" dirty="0"/>
              <a:t>تهیه کننده</a:t>
            </a:r>
            <a:r>
              <a:rPr lang="fa-IR" altLang="fa-IR" sz="2400" dirty="0" smtClean="0"/>
              <a:t>: محمد </a:t>
            </a:r>
            <a:r>
              <a:rPr lang="fa-IR" altLang="fa-IR" sz="2400" dirty="0"/>
              <a:t>غمگسار</a:t>
            </a:r>
          </a:p>
          <a:p>
            <a:pPr algn="ctr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endParaRPr lang="fa-IR" altLang="fa-IR" sz="2400" dirty="0"/>
          </a:p>
          <a:p>
            <a:pPr algn="ctr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en-US" altLang="fa-IR" sz="2400" dirty="0"/>
              <a:t>www.mohammadghamgosar.blogfa.com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2843213" y="1125538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en-US" altLang="fa-IR" sz="2400"/>
              <a:t>cin&gt;&gt;</a:t>
            </a:r>
            <a:r>
              <a:rPr lang="fa-IR" altLang="fa-IR" sz="2400"/>
              <a:t>اقلام ورودی</a:t>
            </a:r>
            <a:r>
              <a:rPr lang="en-US" altLang="fa-IR" sz="2400"/>
              <a:t>;</a:t>
            </a:r>
          </a:p>
        </p:txBody>
      </p:sp>
      <p:sp>
        <p:nvSpPr>
          <p:cNvPr id="41991" name="Text Box 9"/>
          <p:cNvSpPr txBox="1">
            <a:spLocks noChangeArrowheads="1"/>
          </p:cNvSpPr>
          <p:nvPr/>
        </p:nvSpPr>
        <p:spPr bwMode="auto">
          <a:xfrm>
            <a:off x="684213" y="2276475"/>
            <a:ext cx="7904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برای کمیتهای کاراکتری میتوان از توابع ورودی وخروجی به شکل زیر استفاده نمود:</a:t>
            </a:r>
            <a:endParaRPr lang="en-US" altLang="fa-IR" sz="2400" b="1"/>
          </a:p>
        </p:txBody>
      </p:sp>
      <p:graphicFrame>
        <p:nvGraphicFramePr>
          <p:cNvPr id="15467" name="Group 107"/>
          <p:cNvGraphicFramePr>
            <a:graphicFrameLocks noGrp="1"/>
          </p:cNvGraphicFramePr>
          <p:nvPr/>
        </p:nvGraphicFramePr>
        <p:xfrm>
          <a:off x="2700338" y="3827463"/>
          <a:ext cx="5143500" cy="1114425"/>
        </p:xfrm>
        <a:graphic>
          <a:graphicData uri="http://schemas.openxmlformats.org/drawingml/2006/table">
            <a:tbl>
              <a:tblPr rtl="1"/>
              <a:tblGrid>
                <a:gridCol w="3354388">
                  <a:extLst>
                    <a:ext uri="{9D8B030D-6E8A-4147-A177-3AD203B41FA5}">
                      <a16:colId xmlns:a16="http://schemas.microsoft.com/office/drawing/2014/main" val="2190504158"/>
                    </a:ext>
                  </a:extLst>
                </a:gridCol>
                <a:gridCol w="1789112">
                  <a:extLst>
                    <a:ext uri="{9D8B030D-6E8A-4147-A177-3AD203B41FA5}">
                      <a16:colId xmlns:a16="http://schemas.microsoft.com/office/drawing/2014/main" val="354194140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عملکرد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تابع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55326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دریافت کاراکتر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cin.get()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66314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چاپ کاراکتر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cout.put()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7416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6516688" y="765175"/>
            <a:ext cx="2111375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عملگرهای ریاضی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graphicFrame>
        <p:nvGraphicFramePr>
          <p:cNvPr id="16435" name="Group 51"/>
          <p:cNvGraphicFramePr>
            <a:graphicFrameLocks noGrp="1"/>
          </p:cNvGraphicFramePr>
          <p:nvPr/>
        </p:nvGraphicFramePr>
        <p:xfrm>
          <a:off x="1447800" y="1828800"/>
          <a:ext cx="6096000" cy="4046538"/>
        </p:xfrm>
        <a:graphic>
          <a:graphicData uri="http://schemas.openxmlformats.org/drawingml/2006/table">
            <a:tbl>
              <a:tblPr rt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50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خروجی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ورودي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نماد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عمل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3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 /اعشاري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 /اعشاري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جمع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3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 /اعشاري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 /اعشاري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تفريق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3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 /اعشاري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 /اعشاري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ضرب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3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 /اعشاري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 /اعشاري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تقسيم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50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محاسبه باقي مانده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50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++</a:t>
                      </a: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افزايشي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50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صحيح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كاهشي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6227763" y="765175"/>
            <a:ext cx="24003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عملگرهای رابطه ای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/>
        </p:nvGraphicFramePr>
        <p:xfrm>
          <a:off x="3995738" y="2060575"/>
          <a:ext cx="2789237" cy="2578100"/>
        </p:xfrm>
        <a:graphic>
          <a:graphicData uri="http://schemas.openxmlformats.org/drawingml/2006/table">
            <a:tbl>
              <a:tblPr rtl="1"/>
              <a:tblGrid>
                <a:gridCol w="18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56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عملکرد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نماد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6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کوچکتری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بزرگترمساوی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=&lt;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بزرگتری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نامساوی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=!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مساوی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==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56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کوچکتر مساوی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=&gt;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6300788" y="765175"/>
            <a:ext cx="2327275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عملگرهای منطقی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graphicFrame>
        <p:nvGraphicFramePr>
          <p:cNvPr id="12314" name="Group 26"/>
          <p:cNvGraphicFramePr>
            <a:graphicFrameLocks noGrp="1"/>
          </p:cNvGraphicFramePr>
          <p:nvPr/>
        </p:nvGraphicFramePr>
        <p:xfrm>
          <a:off x="3479800" y="1828800"/>
          <a:ext cx="4064000" cy="1485900"/>
        </p:xfrm>
        <a:graphic>
          <a:graphicData uri="http://schemas.openxmlformats.org/drawingml/2006/table">
            <a:tbl>
              <a:tblPr rtl="1"/>
              <a:tblGrid>
                <a:gridCol w="2032000">
                  <a:extLst>
                    <a:ext uri="{9D8B030D-6E8A-4147-A177-3AD203B41FA5}">
                      <a16:colId xmlns:a16="http://schemas.microsoft.com/office/drawing/2014/main" val="76271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3121168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عمل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نماد </a:t>
                      </a:r>
                      <a:r>
                        <a:rPr kumimoji="0" lang="en-US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c++</a:t>
                      </a:r>
                      <a:endParaRPr kumimoji="0" lang="fa-IR" alt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58042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نقیض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50479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یای منطقی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||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85446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ومنطقی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&amp;&amp;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965211"/>
                  </a:ext>
                </a:extLst>
              </a:tr>
            </a:tbl>
          </a:graphicData>
        </a:graphic>
      </p:graphicFrame>
      <p:sp>
        <p:nvSpPr>
          <p:cNvPr id="12315" name="Text Box 9"/>
          <p:cNvSpPr txBox="1">
            <a:spLocks noChangeArrowheads="1"/>
          </p:cNvSpPr>
          <p:nvPr/>
        </p:nvSpPr>
        <p:spPr bwMode="auto">
          <a:xfrm>
            <a:off x="395288" y="4005263"/>
            <a:ext cx="848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هر مقدار صفر را میتوان معادل نادرست وهرمقدار غیرصفری را میتوان معادل درست گرفت.</a:t>
            </a:r>
            <a:endParaRPr lang="en-US" altLang="fa-IR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6732588" y="765175"/>
            <a:ext cx="1895475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اولویت عملگرها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graphicFrame>
        <p:nvGraphicFramePr>
          <p:cNvPr id="20500" name="Group 20"/>
          <p:cNvGraphicFramePr>
            <a:graphicFrameLocks noGrp="1"/>
          </p:cNvGraphicFramePr>
          <p:nvPr/>
        </p:nvGraphicFramePr>
        <p:xfrm>
          <a:off x="3995738" y="2060575"/>
          <a:ext cx="3433762" cy="2971800"/>
        </p:xfrm>
        <a:graphic>
          <a:graphicData uri="http://schemas.openxmlformats.org/drawingml/2006/table">
            <a:tbl>
              <a:tblPr rtl="1"/>
              <a:tblGrid>
                <a:gridCol w="2192337">
                  <a:extLst>
                    <a:ext uri="{9D8B030D-6E8A-4147-A177-3AD203B41FA5}">
                      <a16:colId xmlns:a16="http://schemas.microsoft.com/office/drawing/2014/main" val="3734320686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5597454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اولویت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عملگرها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564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صفر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92006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اول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*,/,%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45746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دوم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-,+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95791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سوم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&gt;,&lt;,&gt;=,&lt;=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67237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چهارم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==,!=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89966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پنجم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&amp;&amp;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339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ششم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298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6215063" y="765175"/>
            <a:ext cx="24130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عملگرهای ترکیبی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516688" y="3903663"/>
            <a:ext cx="1895475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عملگر؟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1214438" y="1643063"/>
            <a:ext cx="7543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شكل كلي يك عملگر تركيبي به صورت زير مي باشد</a:t>
            </a:r>
          </a:p>
          <a:p>
            <a:pPr algn="ctr" eaLnBrk="1" hangingPunct="1">
              <a:spcBef>
                <a:spcPct val="50000"/>
              </a:spcBef>
              <a:buClr>
                <a:srgbClr val="CC0099"/>
              </a:buClr>
            </a:pPr>
            <a:r>
              <a:rPr lang="fa-IR" altLang="fa-IR" sz="2400" b="1"/>
              <a:t>عبارت= عملگر  متغيير</a:t>
            </a:r>
            <a:endParaRPr lang="en-US" altLang="fa-IR" sz="2400"/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642938" y="2900363"/>
            <a:ext cx="819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دراينجا عملگر مي تواند يكي از عملگرهاي</a:t>
            </a:r>
            <a:r>
              <a:rPr lang="en-US" altLang="fa-IR" sz="2400" b="1"/>
              <a:t>/,*,-,+,&gt;&gt;,&lt;&lt;,%,^,&amp;,!</a:t>
            </a:r>
            <a:r>
              <a:rPr lang="fa-IR" altLang="fa-IR" sz="2400" b="1"/>
              <a:t>باشد</a:t>
            </a:r>
            <a:endParaRPr lang="en-US" altLang="fa-IR" sz="2400"/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1116013" y="4581525"/>
            <a:ext cx="7543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شكل كلي این عملگر به صورت زیر میباشد:</a:t>
            </a:r>
          </a:p>
          <a:p>
            <a:pPr algn="ctr" eaLnBrk="1" hangingPunct="1">
              <a:spcBef>
                <a:spcPct val="50000"/>
              </a:spcBef>
              <a:buClr>
                <a:srgbClr val="CC0099"/>
              </a:buClr>
            </a:pPr>
            <a:endParaRPr lang="en-US" altLang="fa-IR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6659563" y="2636838"/>
            <a:ext cx="1895475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عملگر کاما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971550" y="981075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buClr>
                <a:srgbClr val="CC0099"/>
              </a:buClr>
            </a:pPr>
            <a:r>
              <a:rPr lang="fa-IR" altLang="fa-IR" sz="2400"/>
              <a:t>متغییر</a:t>
            </a:r>
            <a:r>
              <a:rPr lang="en-US" altLang="fa-IR" sz="2400"/>
              <a:t>=(</a:t>
            </a:r>
            <a:r>
              <a:rPr lang="fa-IR" altLang="fa-IR" sz="2400"/>
              <a:t>عبارت 1</a:t>
            </a:r>
            <a:r>
              <a:rPr lang="en-US" altLang="fa-IR" sz="2400"/>
              <a:t>)?(</a:t>
            </a:r>
            <a:r>
              <a:rPr lang="fa-IR" altLang="fa-IR" sz="2400"/>
              <a:t>عبارت 2</a:t>
            </a:r>
            <a:r>
              <a:rPr lang="en-US" altLang="fa-IR" sz="2400"/>
              <a:t>):(</a:t>
            </a:r>
            <a:r>
              <a:rPr lang="fa-IR" altLang="fa-IR" sz="2400"/>
              <a:t>عبارت 3</a:t>
            </a:r>
            <a:r>
              <a:rPr lang="en-US" altLang="fa-IR" sz="2400"/>
              <a:t>);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23850" y="1484313"/>
            <a:ext cx="848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دراينجا اگر عبارت 1 درست بود عبارت 2 ودر غیر این صورت عبارت 3اجرا می شود.</a:t>
            </a:r>
            <a:endParaRPr lang="en-US" altLang="fa-IR" sz="2400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250825" y="3573463"/>
            <a:ext cx="848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این عملگر برای به زنجیر دراوردن چند عملیات مختلف مورداستفاده قرار می گیرد.</a:t>
            </a:r>
            <a:endParaRPr lang="en-US" altLang="fa-IR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5508625" y="765175"/>
            <a:ext cx="3192463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عملگرهای بیتی انتقال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395288" y="1484313"/>
            <a:ext cx="8483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عملگر بیتی انتقال به چپ &gt;&gt;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عملگر بیتی انتقال به راست &lt;&lt;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endParaRPr lang="en-US" altLang="fa-IR" sz="2400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5292725" y="3182938"/>
            <a:ext cx="3192463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عملگر بیتی انتقال به چپ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468313" y="3860800"/>
            <a:ext cx="84836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این عملگر باعث انتقال بیتهای عملوند متغییر سمت چپ به اندازه تعداد بیت های تعیین شده بوسیله مقدار طرف راست عملگر به سمت چپ می شود.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دراینصورت بیتهای سمت چپ از دست رفته وبیت های خالی سمت راست با صفر پر می شوند.</a:t>
            </a:r>
            <a:endParaRPr lang="en-US" altLang="fa-IR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4500563" y="692150"/>
            <a:ext cx="4325937" cy="8382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solidFill>
                  <a:srgbClr val="FF0000"/>
                </a:solidFill>
              </a:rPr>
              <a:t>نگاه دقیقتر به نوع داده</a:t>
            </a:r>
            <a:endParaRPr lang="en-US" altLang="fa-IR" sz="4000" b="1">
              <a:solidFill>
                <a:srgbClr val="FF0000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5435600" y="1958975"/>
            <a:ext cx="3192463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توصیف کننده نوع داده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graphicFrame>
        <p:nvGraphicFramePr>
          <p:cNvPr id="22534" name="Group 6"/>
          <p:cNvGraphicFramePr>
            <a:graphicFrameLocks noGrp="1"/>
          </p:cNvGraphicFramePr>
          <p:nvPr/>
        </p:nvGraphicFramePr>
        <p:xfrm>
          <a:off x="3000375" y="3286125"/>
          <a:ext cx="4141788" cy="2125663"/>
        </p:xfrm>
        <a:graphic>
          <a:graphicData uri="http://schemas.openxmlformats.org/drawingml/2006/table">
            <a:tbl>
              <a:tblPr rtl="1"/>
              <a:tblGrid>
                <a:gridCol w="2701925">
                  <a:extLst>
                    <a:ext uri="{9D8B030D-6E8A-4147-A177-3AD203B41FA5}">
                      <a16:colId xmlns:a16="http://schemas.microsoft.com/office/drawing/2014/main" val="2630841615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3289499288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عملکرد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توصيف كننده نوع داده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8753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اعداد با علامت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signed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4564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اعداد بدون علامت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unsigned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2623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طول راتقریبا دوبرابرمیکند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9333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طول را تقریبا نصف می کند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440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9"/>
          <p:cNvSpPr txBox="1">
            <a:spLocks noChangeArrowheads="1"/>
          </p:cNvSpPr>
          <p:nvPr/>
        </p:nvSpPr>
        <p:spPr bwMode="auto">
          <a:xfrm>
            <a:off x="1331913" y="981075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توصیف کننده </a:t>
            </a:r>
            <a:r>
              <a:rPr lang="en-US" altLang="fa-IR" sz="2400" b="1"/>
              <a:t>signed,unsigned</a:t>
            </a:r>
            <a:r>
              <a:rPr lang="fa-IR" altLang="fa-IR" sz="2400" b="1"/>
              <a:t>برای داده های نوع </a:t>
            </a:r>
            <a:r>
              <a:rPr lang="en-US" altLang="fa-IR" sz="2400" b="1"/>
              <a:t>int,char</a:t>
            </a:r>
            <a:r>
              <a:rPr lang="fa-IR" altLang="fa-IR" sz="2400" b="1"/>
              <a:t> به کار می روند</a:t>
            </a:r>
            <a:endParaRPr lang="en-US" altLang="fa-IR" sz="2400" b="1"/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0" y="3213100"/>
            <a:ext cx="876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توصیف کننده </a:t>
            </a:r>
            <a:r>
              <a:rPr lang="en-US" altLang="fa-IR" sz="2400" b="1"/>
              <a:t>unsigned </a:t>
            </a:r>
            <a:r>
              <a:rPr lang="fa-IR" altLang="fa-IR" sz="2400" b="1"/>
              <a:t>را می توان به همراه </a:t>
            </a:r>
            <a:r>
              <a:rPr lang="en-US" altLang="fa-IR" sz="2400" b="1"/>
              <a:t>short,long</a:t>
            </a:r>
            <a:r>
              <a:rPr lang="fa-IR" altLang="fa-IR" sz="2400" b="1"/>
              <a:t>به کار برد</a:t>
            </a:r>
            <a:r>
              <a:rPr lang="fa-IR" altLang="fa-IR" sz="2400"/>
              <a:t>.</a:t>
            </a:r>
            <a:endParaRPr lang="en-US" altLang="fa-IR" sz="2400"/>
          </a:p>
        </p:txBody>
      </p:sp>
      <p:sp>
        <p:nvSpPr>
          <p:cNvPr id="39942" name="Text Box 9"/>
          <p:cNvSpPr txBox="1">
            <a:spLocks noChangeArrowheads="1"/>
          </p:cNvSpPr>
          <p:nvPr/>
        </p:nvSpPr>
        <p:spPr bwMode="auto">
          <a:xfrm>
            <a:off x="1187450" y="4221163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می توان برای توصیف کننده هااز کلمه کلیدی </a:t>
            </a:r>
            <a:r>
              <a:rPr lang="en-US" altLang="fa-IR" sz="2400" b="1"/>
              <a:t>int</a:t>
            </a:r>
            <a:r>
              <a:rPr lang="fa-IR" altLang="fa-IR" sz="2400" b="1"/>
              <a:t>استفاده نکرد</a:t>
            </a:r>
            <a:r>
              <a:rPr lang="fa-IR" altLang="fa-IR" sz="2400"/>
              <a:t>.</a:t>
            </a:r>
            <a:endParaRPr lang="en-US" altLang="fa-IR" sz="2400"/>
          </a:p>
        </p:txBody>
      </p:sp>
      <p:sp>
        <p:nvSpPr>
          <p:cNvPr id="39943" name="Text Box 9"/>
          <p:cNvSpPr txBox="1">
            <a:spLocks noChangeArrowheads="1"/>
          </p:cNvSpPr>
          <p:nvPr/>
        </p:nvSpPr>
        <p:spPr bwMode="auto">
          <a:xfrm>
            <a:off x="684213" y="2057400"/>
            <a:ext cx="8154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توصیف کننده </a:t>
            </a:r>
            <a:r>
              <a:rPr lang="en-US" altLang="fa-IR" sz="2400" b="1"/>
              <a:t>short,long</a:t>
            </a:r>
            <a:r>
              <a:rPr lang="fa-IR" altLang="fa-IR" sz="2400" b="1"/>
              <a:t>برای داده های </a:t>
            </a:r>
            <a:r>
              <a:rPr lang="en-US" altLang="fa-IR" sz="2400" b="1"/>
              <a:t>int,double</a:t>
            </a:r>
            <a:r>
              <a:rPr lang="fa-IR" altLang="fa-IR" sz="2400" b="1"/>
              <a:t>به کار می روند</a:t>
            </a:r>
            <a:r>
              <a:rPr lang="fa-IR" altLang="fa-IR" sz="2400"/>
              <a:t>.</a:t>
            </a:r>
            <a:endParaRPr lang="en-US" altLang="fa-IR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96963"/>
            <a:ext cx="806450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 rot="1065266">
            <a:off x="6372225" y="1700213"/>
            <a:ext cx="1820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a-IR" sz="5400" b="1">
                <a:solidFill>
                  <a:schemeClr val="hlink"/>
                </a:solidFill>
              </a:rPr>
              <a:t>C++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5219700" y="1052513"/>
            <a:ext cx="3192463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قالب بندی نوع داده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5219700" y="3141663"/>
            <a:ext cx="3192463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تبدیل نوع داده درعبارتها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571500" y="1857375"/>
            <a:ext cx="8196263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نوع داده يك متغيير را ميتوان به طور موقت تغييرداد شكل كلي اين عمل به صورت زيرخواهد بود</a:t>
            </a:r>
          </a:p>
          <a:p>
            <a:pPr algn="l" rtl="0" eaLnBrk="1" hangingPunct="1">
              <a:spcBef>
                <a:spcPct val="50000"/>
              </a:spcBef>
              <a:buClr>
                <a:srgbClr val="CC0099"/>
              </a:buClr>
            </a:pPr>
            <a:r>
              <a:rPr lang="en-US" altLang="fa-IR" sz="2400"/>
              <a:t>(</a:t>
            </a:r>
            <a:r>
              <a:rPr lang="fa-IR" altLang="fa-IR" sz="2400"/>
              <a:t>       متغيير  (نوع داده</a:t>
            </a:r>
            <a:r>
              <a:rPr lang="en-US" altLang="fa-IR" sz="2400"/>
              <a:t>;</a:t>
            </a:r>
            <a:r>
              <a:rPr lang="fa-IR" altLang="fa-IR" sz="2400"/>
              <a:t> </a:t>
            </a:r>
            <a:endParaRPr lang="en-US" altLang="fa-IR" sz="2400"/>
          </a:p>
        </p:txBody>
      </p:sp>
      <p:sp>
        <p:nvSpPr>
          <p:cNvPr id="17442" name="Text Box 9"/>
          <p:cNvSpPr txBox="1">
            <a:spLocks noChangeArrowheads="1"/>
          </p:cNvSpPr>
          <p:nvPr/>
        </p:nvSpPr>
        <p:spPr bwMode="auto">
          <a:xfrm>
            <a:off x="395288" y="4005263"/>
            <a:ext cx="848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قاعده موسوم به ترفیع نوع بدین صورت می باشد که خروجی نهایی هرعبارت ازنوع بزرگترین نوع داده موجود دران عبارت می باشد.</a:t>
            </a:r>
            <a:endParaRPr lang="en-US" altLang="fa-IR" sz="2400"/>
          </a:p>
        </p:txBody>
      </p:sp>
      <p:sp>
        <p:nvSpPr>
          <p:cNvPr id="17443" name="Text Box 9"/>
          <p:cNvSpPr txBox="1">
            <a:spLocks noChangeArrowheads="1"/>
          </p:cNvSpPr>
          <p:nvPr/>
        </p:nvSpPr>
        <p:spPr bwMode="auto">
          <a:xfrm>
            <a:off x="395288" y="5127625"/>
            <a:ext cx="848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ترفیع نوع فقط درطی ارزیابی ان عبارت موثرمی باشد یعنی متغییر ازنظر فیزیکی بزرگتر نخواهد شد.دراصل کامپایلر کپی موقتی از مقدار ان متغییر تهیه خواهد نمود.</a:t>
            </a:r>
            <a:endParaRPr lang="en-US" altLang="fa-IR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4859338" y="765175"/>
            <a:ext cx="4129087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تبدیل نوع داده دردستورات انتساب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539750" y="1844675"/>
            <a:ext cx="829945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اگرسمت چپ دستورانتساب بزرگتر از سمت راست باشد مشکلی ایجادنمی شود.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اگرسمت چپ دستورانتساب کوچکتر از سمت راست باشد مقداری از داده ها گم می شود.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درعمل تبدیل از یک مقدار اعشاری به صحیح قسمت اعشاری عدد حذف میشود.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قاعده کلی در تبدیل نوع از عددصحیح بزرگتر به عدد صحیح کوچکتر ویا از عدد صحیح به کارکتر بدین صورت است که از بیتهای با مرتبه بالاتر کاسته خواهد شد.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5292725" y="3573463"/>
            <a:ext cx="3192463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رفتار با ثابتها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5364163" y="836613"/>
            <a:ext cx="3192462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سرریز وپاریز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684213" y="4365625"/>
            <a:ext cx="8118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به طورپیش فرض کامپایلر یک ثابت عددی را در کوچکترین نوع داده ای که می تواند ان را نگاه دارد ،جای می دهد</a:t>
            </a:r>
            <a:r>
              <a:rPr lang="fa-IR" altLang="fa-IR" sz="2400"/>
              <a:t>.</a:t>
            </a:r>
            <a:endParaRPr lang="en-US" altLang="fa-IR" sz="2400"/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68313" y="2057400"/>
            <a:ext cx="83708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شیوه رفتار با سرریز دربیشتر کامپیوترها این گونه است که قاعده چرخش اتفاق می افتد.بنابراین عددی که پس از بیشترین مقدار می اید ،کمترین مقدار است</a:t>
            </a:r>
            <a:r>
              <a:rPr lang="fa-IR" altLang="fa-IR" sz="2400"/>
              <a:t>.</a:t>
            </a:r>
            <a:endParaRPr lang="en-US" altLang="fa-IR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1258888" y="1484313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مثلا 10یک </a:t>
            </a:r>
            <a:r>
              <a:rPr lang="en-US" altLang="fa-IR" sz="2400" b="1"/>
              <a:t>int</a:t>
            </a:r>
            <a:r>
              <a:rPr lang="fa-IR" altLang="fa-IR" sz="2400" b="1"/>
              <a:t>،46000یک </a:t>
            </a:r>
            <a:r>
              <a:rPr lang="en-US" altLang="fa-IR" sz="2400" b="1"/>
              <a:t>unsigned</a:t>
            </a:r>
            <a:r>
              <a:rPr lang="fa-IR" altLang="fa-IR" sz="2400" b="1"/>
              <a:t>و100001یک </a:t>
            </a:r>
            <a:r>
              <a:rPr lang="en-US" altLang="fa-IR" sz="2400" b="1"/>
              <a:t>long</a:t>
            </a:r>
            <a:r>
              <a:rPr lang="fa-IR" altLang="fa-IR" sz="2400" b="1"/>
              <a:t>تلقی می شود</a:t>
            </a:r>
            <a:r>
              <a:rPr lang="fa-IR" altLang="fa-IR" sz="2400"/>
              <a:t>.</a:t>
            </a:r>
            <a:endParaRPr lang="en-US" altLang="fa-IR" sz="2400"/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1258888" y="29972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تنها استثنا ثابت های اعشاری هستند که فرض می شود از نوع </a:t>
            </a:r>
            <a:r>
              <a:rPr lang="en-US" altLang="fa-IR" sz="2400" b="1"/>
              <a:t>double</a:t>
            </a:r>
            <a:r>
              <a:rPr lang="fa-IR" altLang="fa-IR" sz="2400" b="1"/>
              <a:t>می باشند</a:t>
            </a:r>
            <a:r>
              <a:rPr lang="fa-IR" altLang="fa-IR" sz="2400"/>
              <a:t>.</a:t>
            </a:r>
            <a:endParaRPr lang="en-US" altLang="fa-IR" sz="2400"/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116013" y="4076700"/>
            <a:ext cx="7543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درمواردی که درمورد یک ثابت عددی بخواهیم پیش فرض را تغییردهیم می توان با بکار بردن یک پسوند این کارراانجام داد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برای اعداد اعشاری از پسوند </a:t>
            </a:r>
            <a:r>
              <a:rPr lang="en-US" altLang="fa-IR" sz="2400" b="1"/>
              <a:t>F</a:t>
            </a:r>
            <a:r>
              <a:rPr lang="fa-IR" altLang="fa-IR" sz="2400" b="1"/>
              <a:t>و</a:t>
            </a:r>
            <a:r>
              <a:rPr lang="en-US" altLang="fa-IR" sz="2400" b="1"/>
              <a:t>L </a:t>
            </a:r>
            <a:r>
              <a:rPr lang="fa-IR" altLang="fa-IR" sz="2400" b="1"/>
              <a:t>استفاده میشود.</a:t>
            </a:r>
            <a:endParaRPr lang="en-US" altLang="fa-IR" sz="2400" b="1"/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برای اعداد صحیح از پسوند </a:t>
            </a:r>
            <a:r>
              <a:rPr lang="en-US" altLang="fa-IR" sz="2400" b="1"/>
              <a:t>U</a:t>
            </a:r>
            <a:r>
              <a:rPr lang="fa-IR" altLang="fa-IR" sz="2400" b="1"/>
              <a:t>و</a:t>
            </a:r>
            <a:r>
              <a:rPr lang="en-US" altLang="fa-IR" sz="2400" b="1"/>
              <a:t>L</a:t>
            </a:r>
            <a:r>
              <a:rPr lang="fa-IR" altLang="fa-IR" sz="2400" b="1"/>
              <a:t>استفاده میشود</a:t>
            </a:r>
            <a:r>
              <a:rPr lang="fa-IR" altLang="fa-IR" sz="2400"/>
              <a:t>.</a:t>
            </a:r>
            <a:endParaRPr lang="en-US" altLang="fa-IR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5219700" y="981075"/>
            <a:ext cx="3192463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عدد نویسی درمبنای 8و16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539750" y="2276475"/>
            <a:ext cx="82994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en-US" altLang="fa-IR" sz="2400" b="1"/>
              <a:t>C++</a:t>
            </a:r>
            <a:r>
              <a:rPr lang="fa-IR" altLang="fa-IR" sz="2400" b="1"/>
              <a:t>اجازه می دهد به جای سیستم عدد در مبنای </a:t>
            </a:r>
            <a:r>
              <a:rPr lang="en-US" altLang="fa-IR" sz="2400" b="1"/>
              <a:t>10</a:t>
            </a:r>
            <a:r>
              <a:rPr lang="fa-IR" altLang="fa-IR" sz="2400" b="1"/>
              <a:t>از سیستم مبنای 8(</a:t>
            </a:r>
            <a:r>
              <a:rPr lang="en-US" altLang="fa-IR" sz="2400" b="1"/>
              <a:t>octal</a:t>
            </a:r>
            <a:r>
              <a:rPr lang="fa-IR" altLang="fa-IR" sz="2400" b="1"/>
              <a:t>)ویا 16</a:t>
            </a:r>
            <a:r>
              <a:rPr lang="en-US" altLang="fa-IR" sz="2400" b="1"/>
              <a:t>(hexa)</a:t>
            </a:r>
            <a:r>
              <a:rPr lang="fa-IR" altLang="fa-IR" sz="2400" b="1"/>
              <a:t>استفاده نمود</a:t>
            </a:r>
            <a:r>
              <a:rPr lang="fa-IR" altLang="fa-IR" sz="2400"/>
              <a:t>.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برای مشخص کردن عدد در مبنای 16انرا با</a:t>
            </a:r>
            <a:r>
              <a:rPr lang="en-US" altLang="fa-IR" sz="2400" b="1"/>
              <a:t>0x</a:t>
            </a:r>
            <a:r>
              <a:rPr lang="fa-IR" altLang="fa-IR" sz="2400" b="1"/>
              <a:t>ودر مبنای 8با</a:t>
            </a:r>
            <a:r>
              <a:rPr lang="en-US" altLang="fa-IR" sz="2400" b="1"/>
              <a:t>0</a:t>
            </a:r>
            <a:r>
              <a:rPr lang="fa-IR" altLang="fa-IR" sz="2400" b="1"/>
              <a:t>شروع نماییم</a:t>
            </a:r>
            <a:r>
              <a:rPr lang="fa-IR" altLang="fa-IR" sz="2400"/>
              <a:t>.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همچنین با استفاده از یک هدایت کننده میتوان یک عدد را در مبنای </a:t>
            </a:r>
            <a:r>
              <a:rPr lang="en-US" altLang="fa-IR" sz="2400" b="1"/>
              <a:t>8</a:t>
            </a:r>
            <a:r>
              <a:rPr lang="fa-IR" altLang="fa-IR" sz="2400" b="1"/>
              <a:t>ویا</a:t>
            </a:r>
            <a:r>
              <a:rPr lang="en-US" altLang="fa-IR" sz="2400" b="1"/>
              <a:t>16</a:t>
            </a:r>
            <a:r>
              <a:rPr lang="fa-IR" altLang="fa-IR" sz="2400" b="1"/>
              <a:t>از ورودی دریافت ویا چاپ کرد.این هدایت کننده درفایل سرایند </a:t>
            </a:r>
            <a:r>
              <a:rPr lang="en-US" altLang="fa-IR" sz="2400" b="1"/>
              <a:t>iomanip</a:t>
            </a:r>
            <a:r>
              <a:rPr lang="fa-IR" altLang="fa-IR" sz="2400" b="1"/>
              <a:t> قرار دارند.</a:t>
            </a:r>
            <a:endParaRPr lang="en-US" altLang="fa-IR" sz="24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ChangeArrowheads="1"/>
          </p:cNvSpPr>
          <p:nvPr/>
        </p:nvSpPr>
        <p:spPr bwMode="auto">
          <a:xfrm>
            <a:off x="4427538" y="549275"/>
            <a:ext cx="4325937" cy="8382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solidFill>
                  <a:srgbClr val="FF0000"/>
                </a:solidFill>
              </a:rPr>
              <a:t>فایلهای سرایند</a:t>
            </a:r>
            <a:endParaRPr lang="en-US" altLang="fa-IR" sz="4000" b="1">
              <a:solidFill>
                <a:srgbClr val="FF0000"/>
              </a:solidFill>
            </a:endParaRP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71500" y="1857375"/>
            <a:ext cx="819626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یک فایل سرایند مجموعه ای از متغییرها ،ثابت ها ،زیربرنامه ها وانواع داده می باشد.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برای استفاده از یک فایل سرایند در برنامه باید ان را قبل از قسمت اجرایی به شکل زیر تعریف نماییم</a:t>
            </a:r>
          </a:p>
          <a:p>
            <a:pPr algn="ctr" rtl="0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en-US" altLang="fa-IR" sz="2400" b="1"/>
              <a:t>#include &lt;</a:t>
            </a:r>
            <a:r>
              <a:rPr lang="fa-IR" altLang="fa-IR" sz="2400" b="1"/>
              <a:t>.نام فایل سرایند</a:t>
            </a:r>
            <a:r>
              <a:rPr lang="en-US" altLang="fa-IR" sz="2400" b="1"/>
              <a:t>h&gt;</a:t>
            </a:r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1295400" y="4700588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نام تعدادی فایل سرایند در زیر امده است</a:t>
            </a:r>
            <a:endParaRPr lang="en-US" altLang="fa-IR" sz="24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27" name="Group 39"/>
          <p:cNvGraphicFramePr>
            <a:graphicFrameLocks noGrp="1"/>
          </p:cNvGraphicFramePr>
          <p:nvPr/>
        </p:nvGraphicFramePr>
        <p:xfrm>
          <a:off x="4643438" y="1268413"/>
          <a:ext cx="2087562" cy="3479800"/>
        </p:xfrm>
        <a:graphic>
          <a:graphicData uri="http://schemas.openxmlformats.org/drawingml/2006/table">
            <a:tbl>
              <a:tblPr rtl="1"/>
              <a:tblGrid>
                <a:gridCol w="2087562">
                  <a:extLst>
                    <a:ext uri="{9D8B030D-6E8A-4147-A177-3AD203B41FA5}">
                      <a16:colId xmlns:a16="http://schemas.microsoft.com/office/drawing/2014/main" val="2523233461"/>
                    </a:ext>
                  </a:extLst>
                </a:gridCol>
              </a:tblGrid>
              <a:tr h="50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نام فایل سرایند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65124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iostream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85104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96116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limits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72899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ctype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77979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96309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stdio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4192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ctype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7435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string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054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ChangeArrowheads="1"/>
          </p:cNvSpPr>
          <p:nvPr/>
        </p:nvSpPr>
        <p:spPr bwMode="auto">
          <a:xfrm>
            <a:off x="4427538" y="549275"/>
            <a:ext cx="4325937" cy="8382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solidFill>
                  <a:srgbClr val="FF0000"/>
                </a:solidFill>
              </a:rPr>
              <a:t>توابع ریاضی</a:t>
            </a:r>
            <a:endParaRPr lang="en-US" altLang="fa-IR" sz="4000" b="1">
              <a:solidFill>
                <a:srgbClr val="FF0000"/>
              </a:solidFill>
            </a:endParaRPr>
          </a:p>
        </p:txBody>
      </p:sp>
      <p:graphicFrame>
        <p:nvGraphicFramePr>
          <p:cNvPr id="22568" name="Group 40"/>
          <p:cNvGraphicFramePr>
            <a:graphicFrameLocks noGrp="1"/>
          </p:cNvGraphicFramePr>
          <p:nvPr/>
        </p:nvGraphicFramePr>
        <p:xfrm>
          <a:off x="4286250" y="2500313"/>
          <a:ext cx="3500438" cy="3400425"/>
        </p:xfrm>
        <a:graphic>
          <a:graphicData uri="http://schemas.openxmlformats.org/drawingml/2006/table">
            <a:tbl>
              <a:tblPr rtl="1"/>
              <a:tblGrid>
                <a:gridCol w="2282825">
                  <a:extLst>
                    <a:ext uri="{9D8B030D-6E8A-4147-A177-3AD203B41FA5}">
                      <a16:colId xmlns:a16="http://schemas.microsoft.com/office/drawing/2014/main" val="3843587642"/>
                    </a:ext>
                  </a:extLst>
                </a:gridCol>
                <a:gridCol w="1217613">
                  <a:extLst>
                    <a:ext uri="{9D8B030D-6E8A-4147-A177-3AD203B41FA5}">
                      <a16:colId xmlns:a16="http://schemas.microsoft.com/office/drawing/2014/main" val="523417837"/>
                    </a:ext>
                  </a:extLst>
                </a:gridCol>
              </a:tblGrid>
              <a:tr h="428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عملکرد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تابع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9065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کف عدد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floor(x)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9545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سقف عدد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ceil(x)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1043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نمایی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18029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قدرمطلق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fabs(x)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3427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لگاریتم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392869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توان رسانی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pow(x,y)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5402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جذر عدد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sqrt(x)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89043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سینوس هذلولوی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sinh(x)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119389"/>
                  </a:ext>
                </a:extLst>
              </a:tr>
            </a:tbl>
          </a:graphicData>
        </a:graphic>
      </p:graphicFrame>
      <p:sp>
        <p:nvSpPr>
          <p:cNvPr id="22557" name="Rectangle 6"/>
          <p:cNvSpPr>
            <a:spLocks noChangeArrowheads="1"/>
          </p:cNvSpPr>
          <p:nvPr/>
        </p:nvSpPr>
        <p:spPr bwMode="auto">
          <a:xfrm>
            <a:off x="5148263" y="1700213"/>
            <a:ext cx="3192462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توابع غیرمثلثاتی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5214938" y="857250"/>
            <a:ext cx="3192462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توابع مثلثاتی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graphicFrame>
        <p:nvGraphicFramePr>
          <p:cNvPr id="23588" name="Group 36"/>
          <p:cNvGraphicFramePr>
            <a:graphicFrameLocks noGrp="1"/>
          </p:cNvGraphicFramePr>
          <p:nvPr/>
        </p:nvGraphicFramePr>
        <p:xfrm>
          <a:off x="5076825" y="1773238"/>
          <a:ext cx="1316038" cy="3343275"/>
        </p:xfrm>
        <a:graphic>
          <a:graphicData uri="http://schemas.openxmlformats.org/drawingml/2006/table">
            <a:tbl>
              <a:tblPr rtl="1"/>
              <a:tblGrid>
                <a:gridCol w="1316038">
                  <a:extLst>
                    <a:ext uri="{9D8B030D-6E8A-4147-A177-3AD203B41FA5}">
                      <a16:colId xmlns:a16="http://schemas.microsoft.com/office/drawing/2014/main" val="1193153827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تابع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31206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acos(x)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4184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asin(x)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146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atan(x)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43192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atan2(x,y)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1309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48825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58233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tan(x)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638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atan2(x,z)</a:t>
                      </a:r>
                      <a:endParaRPr kumimoji="0" lang="fa-IR" alt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4924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4284663" y="762000"/>
            <a:ext cx="4325937" cy="8382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solidFill>
                  <a:srgbClr val="FF0000"/>
                </a:solidFill>
              </a:rPr>
              <a:t>ساختار برنامه در </a:t>
            </a:r>
            <a:r>
              <a:rPr lang="en-US" altLang="fa-IR" sz="4000" b="1">
                <a:solidFill>
                  <a:srgbClr val="FF0000"/>
                </a:solidFill>
              </a:rPr>
              <a:t>C++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95288" y="3141663"/>
            <a:ext cx="822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fa-IR" sz="2400" b="1"/>
              <a:t>  </a:t>
            </a:r>
            <a:r>
              <a:rPr lang="en-US" altLang="fa-IR" sz="2000" b="1"/>
              <a:t>#include &lt;iostream.h&gt;</a:t>
            </a:r>
          </a:p>
          <a:p>
            <a:pPr algn="l" rtl="0" eaLnBrk="1" hangingPunct="1"/>
            <a:r>
              <a:rPr lang="en-US" altLang="fa-IR" sz="2000" b="1"/>
              <a:t>const pi=3.14</a:t>
            </a:r>
          </a:p>
          <a:p>
            <a:pPr algn="l" rtl="0" eaLnBrk="1" hangingPunct="1"/>
            <a:r>
              <a:rPr lang="en-US" altLang="fa-IR" sz="2000" b="1"/>
              <a:t>main(){</a:t>
            </a:r>
          </a:p>
          <a:p>
            <a:pPr algn="l" rtl="0" eaLnBrk="1" hangingPunct="1"/>
            <a:r>
              <a:rPr lang="en-US" altLang="fa-IR" sz="2000" b="1"/>
              <a:t>float r,s,p;</a:t>
            </a:r>
          </a:p>
          <a:p>
            <a:pPr algn="l" rtl="0" eaLnBrk="1" hangingPunct="1"/>
            <a:r>
              <a:rPr lang="en-US" altLang="fa-IR" sz="2000" b="1"/>
              <a:t>cin&gt;&gt;r;</a:t>
            </a:r>
          </a:p>
          <a:p>
            <a:pPr algn="l" rtl="0" eaLnBrk="1" hangingPunct="1"/>
            <a:r>
              <a:rPr lang="en-US" altLang="fa-IR" sz="2000" b="1"/>
              <a:t>s=pi*r*r;</a:t>
            </a:r>
          </a:p>
          <a:p>
            <a:pPr algn="l" rtl="0" eaLnBrk="1" hangingPunct="1"/>
            <a:r>
              <a:rPr lang="en-US" altLang="fa-IR" sz="2000" b="1"/>
              <a:t>cout&lt;&lt;s;</a:t>
            </a:r>
          </a:p>
          <a:p>
            <a:pPr algn="l" rtl="0" eaLnBrk="1" hangingPunct="1"/>
            <a:r>
              <a:rPr lang="en-US" altLang="fa-IR" sz="2000" b="1"/>
              <a:t>             }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819400" y="2336800"/>
            <a:ext cx="5791200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                       برنامه محاسبه مساحت دایره                                                      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1187450" y="981075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هر دستور اجرایی به یک سمی کالن ختم می شود</a:t>
            </a:r>
            <a:r>
              <a:rPr lang="fa-IR" altLang="fa-IR" sz="2400"/>
              <a:t>.</a:t>
            </a:r>
            <a:endParaRPr lang="en-US" altLang="fa-IR" sz="2400"/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1116013" y="1916113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هربلوک از برنامه با اکولاد باز شروع وبا اکولاد بسته پایان می یابد</a:t>
            </a:r>
            <a:r>
              <a:rPr lang="fa-IR" altLang="fa-IR" sz="2400"/>
              <a:t>.</a:t>
            </a:r>
            <a:endParaRPr lang="en-US" altLang="fa-IR" sz="2400"/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1187450" y="2852738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زبان </a:t>
            </a:r>
            <a:r>
              <a:rPr lang="en-US" altLang="fa-IR" sz="2400" b="1"/>
              <a:t>C++</a:t>
            </a:r>
            <a:r>
              <a:rPr lang="fa-IR" altLang="fa-IR" sz="2400" b="1"/>
              <a:t>بین حروف بزرگ و کوچک تفاوت است وهمچنین کلمات کلیدی با حروف کوچک نوشته می شوند</a:t>
            </a:r>
            <a:r>
              <a:rPr lang="fa-IR" altLang="fa-IR" sz="2400"/>
              <a:t>.</a:t>
            </a:r>
            <a:endParaRPr lang="en-US" altLang="fa-IR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4427538" y="549275"/>
            <a:ext cx="4325937" cy="8382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solidFill>
                  <a:srgbClr val="FF0000"/>
                </a:solidFill>
              </a:rPr>
              <a:t>نوع داده</a:t>
            </a:r>
            <a:endParaRPr lang="en-US" altLang="fa-IR" sz="4000" b="1">
              <a:solidFill>
                <a:srgbClr val="FF0000"/>
              </a:solidFill>
            </a:endParaRPr>
          </a:p>
        </p:txBody>
      </p:sp>
      <p:graphicFrame>
        <p:nvGraphicFramePr>
          <p:cNvPr id="5154" name="Group 34"/>
          <p:cNvGraphicFramePr>
            <a:graphicFrameLocks noGrp="1"/>
          </p:cNvGraphicFramePr>
          <p:nvPr/>
        </p:nvGraphicFramePr>
        <p:xfrm>
          <a:off x="4067175" y="1700213"/>
          <a:ext cx="3800475" cy="4530725"/>
        </p:xfrm>
        <a:graphic>
          <a:graphicData uri="http://schemas.openxmlformats.org/drawingml/2006/table">
            <a:tbl>
              <a:tblPr rtl="1"/>
              <a:tblGrid>
                <a:gridCol w="1790700">
                  <a:extLst>
                    <a:ext uri="{9D8B030D-6E8A-4147-A177-3AD203B41FA5}">
                      <a16:colId xmlns:a16="http://schemas.microsoft.com/office/drawing/2014/main" val="3226687515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746512724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طول (بايت)</a:t>
                      </a:r>
                      <a:endParaRPr kumimoji="0" lang="en-US" alt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نوع</a:t>
                      </a:r>
                      <a:r>
                        <a:rPr kumimoji="0" lang="en-US" alt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583141"/>
                  </a:ext>
                </a:extLst>
              </a:tr>
              <a:tr h="754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437539"/>
                  </a:ext>
                </a:extLst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42421"/>
                  </a:ext>
                </a:extLst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389205"/>
                  </a:ext>
                </a:extLst>
              </a:tr>
              <a:tr h="754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540249"/>
                  </a:ext>
                </a:extLst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</a:t>
                      </a:r>
                      <a:endParaRPr kumimoji="0" lang="en-US" alt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9711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7164388" y="620713"/>
            <a:ext cx="1751012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اعلان ثابتها 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87375" y="1628775"/>
            <a:ext cx="8305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برای تعریف متغییرهایی که در طول برنامه مقدار ثابتی دارند ازکلمه کلیدی </a:t>
            </a:r>
            <a:r>
              <a:rPr lang="en-US" altLang="fa-IR" sz="2400" b="1"/>
              <a:t>const</a:t>
            </a:r>
            <a:r>
              <a:rPr lang="fa-IR" altLang="fa-IR" sz="2400" b="1"/>
              <a:t>استفاده می کنیم</a:t>
            </a:r>
            <a:r>
              <a:rPr lang="fa-IR" altLang="fa-IR" sz="2400"/>
              <a:t>:</a:t>
            </a:r>
            <a:br>
              <a:rPr lang="fa-IR" altLang="fa-IR" sz="2400"/>
            </a:br>
            <a:endParaRPr lang="fa-IR" altLang="fa-IR" sz="2400"/>
          </a:p>
          <a:p>
            <a:pPr algn="ctr" rtl="0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en-US" altLang="fa-IR" sz="2400" b="1"/>
              <a:t>const </a:t>
            </a:r>
            <a:r>
              <a:rPr lang="fa-IR" altLang="fa-IR" sz="2400" b="1"/>
              <a:t>نام متغییر</a:t>
            </a:r>
            <a:r>
              <a:rPr lang="en-US" altLang="fa-IR" sz="2400" b="1"/>
              <a:t>=</a:t>
            </a:r>
            <a:r>
              <a:rPr lang="fa-IR" altLang="fa-IR" sz="2400" b="1"/>
              <a:t>مقدار</a:t>
            </a:r>
            <a:r>
              <a:rPr lang="en-US" altLang="fa-IR" sz="2400" b="1"/>
              <a:t>;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7164388" y="3471863"/>
            <a:ext cx="179705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اعلان متغییرها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611188" y="4286250"/>
            <a:ext cx="8305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برای اعلان متغییرها در</a:t>
            </a:r>
            <a:r>
              <a:rPr lang="en-US" altLang="fa-IR" sz="2400" b="1"/>
              <a:t>C++</a:t>
            </a:r>
            <a:r>
              <a:rPr lang="fa-IR" altLang="fa-IR" sz="2400" b="1"/>
              <a:t>به شکل زیر عمل می کنیم</a:t>
            </a:r>
            <a:r>
              <a:rPr lang="fa-IR" altLang="fa-IR" sz="2400"/>
              <a:t>:</a:t>
            </a:r>
            <a:br>
              <a:rPr lang="fa-IR" altLang="fa-IR" sz="2400"/>
            </a:br>
            <a:endParaRPr lang="fa-IR" altLang="fa-IR" sz="2400"/>
          </a:p>
          <a:p>
            <a:pPr algn="ctr" rtl="0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fa-IR" altLang="fa-IR" sz="2400" b="1"/>
              <a:t>نوع داده</a:t>
            </a:r>
            <a:r>
              <a:rPr lang="en-US" altLang="fa-IR" sz="2400" b="1"/>
              <a:t> </a:t>
            </a:r>
            <a:r>
              <a:rPr lang="fa-IR" altLang="fa-IR" sz="2400" b="1"/>
              <a:t>متغییرها  </a:t>
            </a:r>
            <a:r>
              <a:rPr lang="en-US" altLang="fa-IR" sz="2400" b="1"/>
              <a:t>;</a:t>
            </a:r>
            <a:endParaRPr lang="fa-IR" altLang="fa-IR"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4284663" y="762000"/>
            <a:ext cx="4325937" cy="8382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solidFill>
                  <a:srgbClr val="FF0000"/>
                </a:solidFill>
              </a:rPr>
              <a:t>دستورات اجرایی</a:t>
            </a:r>
            <a:endParaRPr lang="en-US" altLang="fa-IR" sz="4000" b="1">
              <a:solidFill>
                <a:srgbClr val="FF0000"/>
              </a:solidFill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6877050" y="1816100"/>
            <a:ext cx="1751013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انتساب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1258888" y="2565400"/>
            <a:ext cx="7543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انتساب درونی</a:t>
            </a:r>
          </a:p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انتساب زنجیره ای</a:t>
            </a:r>
            <a:endParaRPr lang="en-US" altLang="fa-IR" sz="240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6804025" y="4048125"/>
            <a:ext cx="2039938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دستورات خروجی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468313" y="5087938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برای چاپ نتایج وخروجیها می توان از دستور</a:t>
            </a:r>
            <a:r>
              <a:rPr lang="en-US" altLang="fa-IR" sz="2400" b="1"/>
              <a:t>cout</a:t>
            </a:r>
            <a:r>
              <a:rPr lang="fa-IR" altLang="fa-IR" sz="2400" b="1"/>
              <a:t>به شکل زیر استفاده نمود</a:t>
            </a:r>
            <a:r>
              <a:rPr lang="fa-IR" altLang="fa-IR" sz="2400"/>
              <a:t>.</a:t>
            </a:r>
            <a:endParaRPr lang="en-US" altLang="fa-IR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/>
          <p:cNvSpPr txBox="1">
            <a:spLocks noChangeArrowheads="1"/>
          </p:cNvSpPr>
          <p:nvPr/>
        </p:nvSpPr>
        <p:spPr bwMode="auto">
          <a:xfrm>
            <a:off x="2268538" y="1125538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en-US" altLang="fa-IR" sz="2400" b="1"/>
              <a:t>cout&lt;&lt;</a:t>
            </a:r>
            <a:r>
              <a:rPr lang="fa-IR" altLang="fa-IR" sz="2400" b="1"/>
              <a:t>اقلام خروجی</a:t>
            </a:r>
            <a:r>
              <a:rPr lang="en-US" altLang="fa-IR" sz="2400" b="1"/>
              <a:t>;</a:t>
            </a: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1331913" y="1916113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اگربخواهیم عبارتی عینا درخروجی چاپ شود کافی است انرا عینا داخل گیومه نوشت</a:t>
            </a:r>
            <a:r>
              <a:rPr lang="fa-IR" altLang="fa-IR" sz="2400"/>
              <a:t>.</a:t>
            </a:r>
            <a:endParaRPr lang="en-US" altLang="fa-IR" sz="2400"/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2133600" y="3244850"/>
            <a:ext cx="533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fa-IR" sz="2400" b="1"/>
              <a:t>a=6; b=2;</a:t>
            </a:r>
          </a:p>
          <a:p>
            <a:pPr algn="l" rtl="0" eaLnBrk="1" hangingPunct="1"/>
            <a:r>
              <a:rPr lang="en-US" altLang="fa-IR" sz="2400" b="1"/>
              <a:t>cout&lt;&lt;“a+b=”&lt;&lt;a+b;</a:t>
            </a:r>
            <a:endParaRPr lang="fa-IR" altLang="fa-IR" sz="2400" b="1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1042988" y="4767263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دردستور </a:t>
            </a:r>
            <a:r>
              <a:rPr lang="en-US" altLang="fa-IR" sz="2400" b="1"/>
              <a:t>cout</a:t>
            </a:r>
            <a:r>
              <a:rPr lang="fa-IR" altLang="fa-IR" sz="2400" b="1"/>
              <a:t>می توان از فرمت های کنترلی به شکل زیر استفاده می کنیم:</a:t>
            </a:r>
            <a:endParaRPr lang="en-US" altLang="fa-IR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67" name="Group 107"/>
          <p:cNvGraphicFramePr>
            <a:graphicFrameLocks noGrp="1"/>
          </p:cNvGraphicFramePr>
          <p:nvPr/>
        </p:nvGraphicFramePr>
        <p:xfrm>
          <a:off x="2700338" y="908050"/>
          <a:ext cx="5143500" cy="1114425"/>
        </p:xfrm>
        <a:graphic>
          <a:graphicData uri="http://schemas.openxmlformats.org/drawingml/2006/table">
            <a:tbl>
              <a:tblPr rtl="1"/>
              <a:tblGrid>
                <a:gridCol w="335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عملکرد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فرمت کنترلی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موجب انتقال كنترل خط جديد مي شود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\n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انتقال به 8محل بعدي صفحه نمايش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\t</a:t>
                      </a:r>
                      <a:endParaRPr kumimoji="0" lang="fa-I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33" name="Text Box 9"/>
          <p:cNvSpPr txBox="1">
            <a:spLocks noChangeArrowheads="1"/>
          </p:cNvSpPr>
          <p:nvPr/>
        </p:nvSpPr>
        <p:spPr bwMode="auto">
          <a:xfrm>
            <a:off x="2700338" y="2205038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en-US" altLang="fa-IR" sz="2400" b="1"/>
              <a:t>cout&lt;&lt;“\n this is a \t test”;</a:t>
            </a:r>
          </a:p>
        </p:txBody>
      </p:sp>
      <p:sp>
        <p:nvSpPr>
          <p:cNvPr id="9241" name="Rectangle 6"/>
          <p:cNvSpPr>
            <a:spLocks noChangeArrowheads="1"/>
          </p:cNvSpPr>
          <p:nvPr/>
        </p:nvSpPr>
        <p:spPr bwMode="auto">
          <a:xfrm>
            <a:off x="6659563" y="2895600"/>
            <a:ext cx="1895475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fa-IR" altLang="fa-IR" sz="2400" b="1">
                <a:solidFill>
                  <a:srgbClr val="FF0000"/>
                </a:solidFill>
              </a:rPr>
              <a:t>دستورات ورودی</a:t>
            </a:r>
            <a:endParaRPr lang="en-US" altLang="fa-IR" sz="2400" b="1">
              <a:solidFill>
                <a:srgbClr val="FF0000"/>
              </a:solidFill>
            </a:endParaRPr>
          </a:p>
        </p:txBody>
      </p:sp>
      <p:sp>
        <p:nvSpPr>
          <p:cNvPr id="9242" name="Text Box 9"/>
          <p:cNvSpPr txBox="1">
            <a:spLocks noChangeArrowheads="1"/>
          </p:cNvSpPr>
          <p:nvPr/>
        </p:nvSpPr>
        <p:spPr bwMode="auto">
          <a:xfrm>
            <a:off x="684213" y="3897313"/>
            <a:ext cx="79041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fa-IR" altLang="fa-IR" sz="2400" b="1"/>
              <a:t>دستور ورودی برای دریافت داده ها از ورودی مورد استفاده قرار میگرد برای این کار ازدستور </a:t>
            </a:r>
            <a:r>
              <a:rPr lang="en-US" altLang="fa-IR" sz="2400" b="1"/>
              <a:t>cin</a:t>
            </a:r>
            <a:r>
              <a:rPr lang="fa-IR" altLang="fa-IR" sz="2400" b="1"/>
              <a:t>استفاده می کنیم شکل کلی این دستور به شکل زیر است</a:t>
            </a:r>
            <a:endParaRPr lang="en-US" altLang="fa-IR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1134</Words>
  <Application>Microsoft Office PowerPoint</Application>
  <PresentationFormat>On-screen Show (4:3)</PresentationFormat>
  <Paragraphs>243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DELL1310</dc:creator>
  <cp:lastModifiedBy>RePack by Diakov</cp:lastModifiedBy>
  <cp:revision>14</cp:revision>
  <dcterms:created xsi:type="dcterms:W3CDTF">2010-02-14T17:24:33Z</dcterms:created>
  <dcterms:modified xsi:type="dcterms:W3CDTF">2021-05-14T10:55:40Z</dcterms:modified>
</cp:coreProperties>
</file>